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sldIdLst>
    <p:sldId id="312" r:id="rId2"/>
    <p:sldId id="264" r:id="rId3"/>
    <p:sldId id="275" r:id="rId4"/>
    <p:sldId id="313" r:id="rId5"/>
    <p:sldId id="269" r:id="rId6"/>
    <p:sldId id="303" r:id="rId7"/>
    <p:sldId id="310" r:id="rId8"/>
    <p:sldId id="314" r:id="rId9"/>
    <p:sldId id="307" r:id="rId10"/>
    <p:sldId id="268" r:id="rId11"/>
    <p:sldId id="256" r:id="rId12"/>
    <p:sldId id="305" r:id="rId13"/>
    <p:sldId id="309" r:id="rId14"/>
    <p:sldId id="315" r:id="rId15"/>
    <p:sldId id="316" r:id="rId16"/>
  </p:sldIdLst>
  <p:sldSz cx="12192000" cy="6858000"/>
  <p:notesSz cx="6858000" cy="9144000"/>
  <p:embeddedFontLst>
    <p:embeddedFont>
      <p:font typeface="NanumSquareOTF_ac" panose="020B0600000101010101" pitchFamily="34" charset="-127"/>
      <p:regular r:id="rId17"/>
    </p:embeddedFont>
    <p:embeddedFont>
      <p:font typeface="NanumSquareOTF_ac Bold" panose="020B0600000101010101" pitchFamily="34" charset="-127"/>
      <p:bold r:id="rId18"/>
    </p:embeddedFont>
    <p:embeddedFont>
      <p:font typeface="NanumSquareOTF_ac ExtraBold" panose="020B0600000101010101" pitchFamily="34" charset="-127"/>
      <p:bold r:id="rId19"/>
    </p:embeddedFont>
    <p:embeddedFont>
      <p:font typeface="NanumSquareOTF_ac Light" panose="020B0600000101010101" pitchFamily="34" charset="-127"/>
      <p:regular r:id="rId20"/>
    </p:embeddedFon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Calibri Light" panose="020F0302020204030204" pitchFamily="34" charset="0"/>
      <p:regular r:id="rId25"/>
      <p:italic r:id="rId26"/>
    </p:embeddedFont>
  </p:embeddedFontLst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65CC"/>
    <a:srgbClr val="BFA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122"/>
    <p:restoredTop sz="96327"/>
  </p:normalViewPr>
  <p:slideViewPr>
    <p:cSldViewPr snapToGrid="0" snapToObjects="1">
      <p:cViewPr>
        <p:scale>
          <a:sx n="108" d="100"/>
          <a:sy n="108" d="100"/>
        </p:scale>
        <p:origin x="392" y="8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4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  <a:cs typeface="+mn-cs"/>
              </a:defRPr>
            </a:pPr>
            <a:r>
              <a:rPr lang="ko-KR" altLang="en-US" sz="2400" b="1" i="0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기존 패션 앱 사용자들의 유입 예상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NanumSquareOTF_ac ExtraBold" panose="020B0600000101010101" pitchFamily="34" charset="-127"/>
              <a:ea typeface="NanumSquareOTF_ac ExtraBold" panose="020B0600000101010101" pitchFamily="34" charset="-127"/>
              <a:cs typeface="+mn-cs"/>
            </a:defRPr>
          </a:pPr>
          <a:endParaRPr lang="ko-Kore-K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이용자 수</c:v>
                </c:pt>
              </c:strCache>
            </c:strRef>
          </c:tx>
          <c:spPr>
            <a:ln w="28575" cap="rnd">
              <a:solidFill>
                <a:schemeClr val="accent2">
                  <a:lumMod val="75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General</c:formatCode>
                <c:ptCount val="5"/>
                <c:pt idx="0">
                  <c:v>2020</c:v>
                </c:pt>
                <c:pt idx="1">
                  <c:v>2021</c:v>
                </c:pt>
                <c:pt idx="2">
                  <c:v>2022</c:v>
                </c:pt>
                <c:pt idx="3">
                  <c:v>2023</c:v>
                </c:pt>
                <c:pt idx="4">
                  <c:v>2024</c:v>
                </c:pt>
              </c:numCache>
            </c:numRef>
          </c:cat>
          <c:val>
            <c:numRef>
              <c:f>Sheet1!$B$2:$B$6</c:f>
              <c:numCache>
                <c:formatCode>#,##0_);[Red]\(#,##0\)</c:formatCode>
                <c:ptCount val="5"/>
                <c:pt idx="0">
                  <c:v>1000</c:v>
                </c:pt>
                <c:pt idx="1">
                  <c:v>10000</c:v>
                </c:pt>
                <c:pt idx="2">
                  <c:v>28000</c:v>
                </c:pt>
                <c:pt idx="3">
                  <c:v>70000</c:v>
                </c:pt>
                <c:pt idx="4">
                  <c:v>130000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E9C-409C-8419-F1D736B2A7C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54366912"/>
        <c:axId val="454374128"/>
      </c:lineChart>
      <c:catAx>
        <c:axId val="4543669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ore-KR"/>
          </a:p>
        </c:txPr>
        <c:crossAx val="454374128"/>
        <c:crosses val="autoZero"/>
        <c:auto val="1"/>
        <c:lblAlgn val="ctr"/>
        <c:lblOffset val="100"/>
        <c:noMultiLvlLbl val="0"/>
      </c:catAx>
      <c:valAx>
        <c:axId val="4543741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);[Red]\(#,##0\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ore-KR"/>
          </a:p>
        </c:txPr>
        <c:crossAx val="4543669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NanumSquareOTF_ac" panose="020B0600000101010101" pitchFamily="34" charset="-127"/>
              <a:ea typeface="NanumSquareOTF_ac" panose="020B0600000101010101" pitchFamily="34" charset="-127"/>
              <a:cs typeface="+mn-cs"/>
            </a:defRPr>
          </a:pPr>
          <a:endParaRPr lang="ko-Kore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ore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F36A5C-FAF7-DD43-AF49-8D1F4E8F5F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171244C-A538-6C4B-8A39-A50DB7A446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0DBD75C-6B26-D74E-B1AB-6A1F68112D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957B8B-5371-9045-9796-A1C8A40B0217}" type="datetimeFigureOut">
              <a:rPr kumimoji="1" lang="ko-Kore-KR" altLang="en-US" smtClean="0"/>
              <a:t>2020. 11. 26.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439E213-FF14-BD4C-8B03-4FED9D07C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5AA000C-5CC5-4A40-A43C-42E27EC6A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1532C-B751-0C4B-8E53-CA5E17BA2D4A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7753621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A71129-DF22-1E4B-98F9-D8046D763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2FFC493-0F3B-EB45-8808-9F16E9587F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F526D2E-AF8A-0144-A43C-AFF8B544F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957B8B-5371-9045-9796-A1C8A40B0217}" type="datetimeFigureOut">
              <a:rPr kumimoji="1" lang="ko-Kore-KR" altLang="en-US" smtClean="0"/>
              <a:t>2020. 11. 26.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49033A1-0961-3145-84F5-539A9C9D9D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87729B2-5112-3541-8290-4BC373A2B6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1532C-B751-0C4B-8E53-CA5E17BA2D4A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797146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C515845-C549-934A-909D-6DE5031A286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5E5CEA7-0D35-A148-8AB2-2EB60F93B1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D4E3E7C-FDC8-D74C-BF3D-3B95DAEF61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957B8B-5371-9045-9796-A1C8A40B0217}" type="datetimeFigureOut">
              <a:rPr kumimoji="1" lang="ko-Kore-KR" altLang="en-US" smtClean="0"/>
              <a:t>2020. 11. 26.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C4D7CE5-5F0B-8544-9D41-9C02F8F24E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F294AF0-5123-4548-A18E-03D5B386BA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1532C-B751-0C4B-8E53-CA5E17BA2D4A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201852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D78E9C-9EB0-0F4B-A29E-378C74EFD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B13E3F4-D8BD-F644-9E62-0A75DD15C1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7005D9-2CBD-5841-9F66-46B9AB722B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957B8B-5371-9045-9796-A1C8A40B0217}" type="datetimeFigureOut">
              <a:rPr kumimoji="1" lang="ko-Kore-KR" altLang="en-US" smtClean="0"/>
              <a:t>2020. 11. 26.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7F42555-FF58-7545-A2A6-4544CC4883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0F57F9D-C4D8-E84E-A113-529EDE205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1532C-B751-0C4B-8E53-CA5E17BA2D4A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694213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7F8DE6-C4B3-BE47-BCFF-5FD0996747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5AAF8E6-6C4F-DA4C-B811-A88DE6ACD0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F21D698-D7C2-2541-BFAF-2B3C597C5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957B8B-5371-9045-9796-A1C8A40B0217}" type="datetimeFigureOut">
              <a:rPr kumimoji="1" lang="ko-Kore-KR" altLang="en-US" smtClean="0"/>
              <a:t>2020. 11. 26.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C5A2816-B2C9-AD4C-8951-32AA633263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D631026-DC10-D047-B33B-CE002FD80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1532C-B751-0C4B-8E53-CA5E17BA2D4A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436096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3507EB-C9F8-8346-8015-41D7342D0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EEDFDB5-B545-3D41-A86E-929C032426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4BAED3A-79C8-E140-8753-E76C674719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7E842CA-D38D-8544-B931-9997078FE2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957B8B-5371-9045-9796-A1C8A40B0217}" type="datetimeFigureOut">
              <a:rPr kumimoji="1" lang="ko-Kore-KR" altLang="en-US" smtClean="0"/>
              <a:t>2020. 11. 26.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CC97E25-C79B-3C4E-AEC1-33A7958381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2E975DE-35D7-4244-81DE-557D45C2F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1532C-B751-0C4B-8E53-CA5E17BA2D4A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283894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8E7C61-A287-174B-A4A8-00766A496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78D6E95-8433-AF4C-8E92-DBFA49E6D9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54F6091-ED7D-364A-8C45-C5D87B9EF6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D43715B-DC37-C642-9665-1E8E0F524A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06BD82B-6780-E348-A1E4-93F217C5E50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79ED035-570C-8249-AFBF-68A62B6599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957B8B-5371-9045-9796-A1C8A40B0217}" type="datetimeFigureOut">
              <a:rPr kumimoji="1" lang="ko-Kore-KR" altLang="en-US" smtClean="0"/>
              <a:t>2020. 11. 26.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DF51B6D-DCF8-544F-B86B-0D7F78AE40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B365D1C-951E-0148-8960-8A6267871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1532C-B751-0C4B-8E53-CA5E17BA2D4A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234811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866B32-C521-3541-8632-47404B919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804A4B9-BF55-DD48-B54E-1D354C24F6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957B8B-5371-9045-9796-A1C8A40B0217}" type="datetimeFigureOut">
              <a:rPr kumimoji="1" lang="ko-Kore-KR" altLang="en-US" smtClean="0"/>
              <a:t>2020. 11. 26.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9325D3F-9D52-5F4E-B37D-F08D621EF1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0CBF47C-D6A9-4248-808F-13FFB88F6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1532C-B751-0C4B-8E53-CA5E17BA2D4A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831172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9EC8A49-895A-2148-8CE2-3CE1CC2C95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957B8B-5371-9045-9796-A1C8A40B0217}" type="datetimeFigureOut">
              <a:rPr kumimoji="1" lang="ko-Kore-KR" altLang="en-US" smtClean="0"/>
              <a:t>2020. 11. 26.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9D43C2E-D829-4847-BE38-55FB5C0838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A156C7-5F10-1749-8160-8AA86CEA8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1532C-B751-0C4B-8E53-CA5E17BA2D4A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344518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BCEBAA-0C4B-CA48-A371-D487CA9EE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8871424-20BE-8140-8CD1-9CACB031FE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528C429-0368-9E4D-A3B9-6A0E5FC360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FAE7974-8B21-184E-940A-5134066BE6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957B8B-5371-9045-9796-A1C8A40B0217}" type="datetimeFigureOut">
              <a:rPr kumimoji="1" lang="ko-Kore-KR" altLang="en-US" smtClean="0"/>
              <a:t>2020. 11. 26.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C7BDFA4-13D5-5947-B95B-8D19FB9C22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3211FF3-FF7B-C146-8B2D-80B22CE0DC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1532C-B751-0C4B-8E53-CA5E17BA2D4A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944410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6414E4-A267-8249-AD30-B409EBD0A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D9620C9-3B44-2A45-84CE-D4E4204D23E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35A164A-D25F-E343-9474-BE757A638F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28211FE-FF96-034C-A274-A8EF500F8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957B8B-5371-9045-9796-A1C8A40B0217}" type="datetimeFigureOut">
              <a:rPr kumimoji="1" lang="ko-Kore-KR" altLang="en-US" smtClean="0"/>
              <a:t>2020. 11. 26.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4D87D67-0E25-2A41-ADDA-632422CA6A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11109B3-25A0-D44A-9A43-8EA30E8A1E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1532C-B751-0C4B-8E53-CA5E17BA2D4A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392465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091831F-A833-B343-8D45-A67093D3B5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959A3CB-85BE-F84C-9954-ECEF577687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FAD5AC9-73CD-134F-95FD-FD92ED8436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957B8B-5371-9045-9796-A1C8A40B0217}" type="datetimeFigureOut">
              <a:rPr kumimoji="1" lang="ko-Kore-KR" altLang="en-US" smtClean="0"/>
              <a:t>2020. 11. 26.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0FF131F-08E3-FA40-AFB8-6AB986AEFC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432FD2-D86D-B64F-8926-428EA243BC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81532C-B751-0C4B-8E53-CA5E17BA2D4A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185413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32.sv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microsoft.com/office/2007/relationships/hdphoto" Target="../media/hdphoto3.wdp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ko/%EB%82%A8%EC%9E%90-%EA%B0%9C%EC%9D%B8-%EB%A7%8E%EC%9D%80-%EC%82%AC%EB%9E%8C%EC%9D%98-%EC%8B%A4%EB%A3%A8%EC%97%A3-%EC%96%91%EC%9D%98-%EC%A7%88%EB%9F%89-%EA%B4%80%EA%B0%9D-695653/" TargetMode="External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965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893D2EEC-29C0-CA40-BED1-1537D77842B7}"/>
              </a:ext>
            </a:extLst>
          </p:cNvPr>
          <p:cNvSpPr/>
          <p:nvPr/>
        </p:nvSpPr>
        <p:spPr>
          <a:xfrm>
            <a:off x="279794" y="6136948"/>
            <a:ext cx="497498" cy="497498"/>
          </a:xfrm>
          <a:prstGeom prst="round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outerShdw blurRad="50800" dist="25400" dir="4320000" sx="104000" sy="104000" algn="tl" rotWithShape="0">
              <a:prstClr val="black">
                <a:alpha val="40000"/>
              </a:prstClr>
            </a:outerShdw>
            <a:reflection blurRad="76200" stA="35000" endPos="50000" dist="25400" dir="5400000" sy="-100000" algn="bl" rotWithShape="0"/>
          </a:effectLst>
          <a:scene3d>
            <a:camera prst="orthographicFront"/>
            <a:lightRig rig="threePt" dir="t"/>
          </a:scene3d>
          <a:sp3d contourW="6350">
            <a:bevelT w="0"/>
            <a:bevelB w="0"/>
            <a:contourClr>
              <a:schemeClr val="bg1">
                <a:lumMod val="50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DEA0C653-728E-5A4E-8CBF-0D0964358D5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172" b="92761" l="9785" r="89767">
                        <a14:foregroundMark x1="18492" y1="9749" x2="23235" y2="8124"/>
                        <a14:foregroundMark x1="28279" y1="8366" x2="17684" y2="20946"/>
                        <a14:foregroundMark x1="17684" y1="20946" x2="30431" y2="17230"/>
                        <a14:foregroundMark x1="30431" y1="17230" x2="29713" y2="18147"/>
                        <a14:foregroundMark x1="33483" y1="11631" x2="33483" y2="11631"/>
                        <a14:foregroundMark x1="40036" y1="13031" x2="21993" y2="30985"/>
                        <a14:foregroundMark x1="21993" y1="30985" x2="55016" y2="8670"/>
                        <a14:foregroundMark x1="58928" y1="8800" x2="22352" y2="51303"/>
                        <a14:foregroundMark x1="22352" y1="51303" x2="33214" y2="42857"/>
                        <a14:foregroundMark x1="33214" y1="42857" x2="23519" y2="56950"/>
                        <a14:foregroundMark x1="23519" y1="56950" x2="27648" y2="54488"/>
                        <a14:foregroundMark x1="19479" y1="10232" x2="13196" y2="16699"/>
                        <a14:foregroundMark x1="13196" y1="16699" x2="17415" y2="43388"/>
                        <a14:foregroundMark x1="17415" y1="43388" x2="17415" y2="43388"/>
                        <a14:foregroundMark x1="53501" y1="12066" x2="67325" y2="12210"/>
                        <a14:foregroundMark x1="67325" y1="12210" x2="80431" y2="15396"/>
                        <a14:foregroundMark x1="80431" y1="15396" x2="84111" y2="31564"/>
                        <a14:foregroundMark x1="84111" y1="31564" x2="75404" y2="81708"/>
                        <a14:foregroundMark x1="65350" y1="91071" x2="30072" y2="89431"/>
                        <a14:foregroundMark x1="30072" y1="89431" x2="28995" y2="88948"/>
                        <a14:foregroundMark x1="11580" y1="27654" x2="11580" y2="34894"/>
                        <a14:foregroundMark x1="11580" y1="34894" x2="21454" y2="20125"/>
                        <a14:foregroundMark x1="21454" y1="20125" x2="33214" y2="13851"/>
                        <a14:foregroundMark x1="33214" y1="13851" x2="45332" y2="11631"/>
                        <a14:foregroundMark x1="47756" y1="11052" x2="19749" y2="10907"/>
                        <a14:foregroundMark x1="19749" y1="10907" x2="13645" y2="15154"/>
                        <a14:foregroundMark x1="61939" y1="10763" x2="75404" y2="9459"/>
                        <a14:foregroundMark x1="75404" y1="9459" x2="83842" y2="15878"/>
                        <a14:foregroundMark x1="83842" y1="15878" x2="85458" y2="40299"/>
                        <a14:foregroundMark x1="85189" y1="28378" x2="84381" y2="17326"/>
                        <a14:foregroundMark x1="74057" y1="9073" x2="85189" y2="12934"/>
                        <a14:foregroundMark x1="85189" y1="12934" x2="86804" y2="20125"/>
                        <a14:foregroundMark x1="86804" y1="20125" x2="86804" y2="20125"/>
                        <a14:foregroundMark x1="76481" y1="9073" x2="85996" y2="14913"/>
                        <a14:foregroundMark x1="85189" y1="12500" x2="85727" y2="13176"/>
                        <a14:foregroundMark x1="85458" y1="12790" x2="76481" y2="9508"/>
                        <a14:foregroundMark x1="76481" y1="9218" x2="84381" y2="14961"/>
                        <a14:foregroundMark x1="84381" y1="14961" x2="84919" y2="15734"/>
                        <a14:foregroundMark x1="12388" y1="34894" x2="15530" y2="75483"/>
                        <a14:foregroundMark x1="14183" y1="72056" x2="16068" y2="86583"/>
                        <a14:foregroundMark x1="16068" y1="86583" x2="15799" y2="86680"/>
                        <a14:foregroundMark x1="13645" y1="77027" x2="13645" y2="83977"/>
                        <a14:foregroundMark x1="13645" y1="83977" x2="18043" y2="90734"/>
                        <a14:foregroundMark x1="18043" y1="90734" x2="21095" y2="91216"/>
                        <a14:foregroundMark x1="20557" y1="91506" x2="33752" y2="91506"/>
                        <a14:foregroundMark x1="33752" y1="91506" x2="47307" y2="91216"/>
                        <a14:foregroundMark x1="47307" y1="91216" x2="61580" y2="91651"/>
                        <a14:foregroundMark x1="61580" y1="91651" x2="75314" y2="91264"/>
                        <a14:foregroundMark x1="75314" y1="91264" x2="79623" y2="90058"/>
                        <a14:foregroundMark x1="74596" y1="92037" x2="85996" y2="88127"/>
                        <a14:foregroundMark x1="85996" y1="88127" x2="86804" y2="50772"/>
                        <a14:foregroundMark x1="85189" y1="38851" x2="85189" y2="53620"/>
                        <a14:foregroundMark x1="85189" y1="53620" x2="85189" y2="53620"/>
                        <a14:foregroundMark x1="75943" y1="8929" x2="84919" y2="13176"/>
                        <a14:foregroundMark x1="85727" y1="13176" x2="76167" y2="8559"/>
                        <a14:foregroundMark x1="73788" y1="92761" x2="84740" y2="88948"/>
                        <a14:foregroundMark x1="84740" y1="88948" x2="84919" y2="88514"/>
                        <a14:foregroundMark x1="63914" y1="8832" x2="63914" y2="8832"/>
                        <a14:foregroundMark x1="66068" y1="9459" x2="63196" y2="8832"/>
                        <a14:backgroundMark x1="65619" y1="2558" x2="59605" y2="2703"/>
                        <a14:backgroundMark x1="71185" y1="5792" x2="42729" y2="5116"/>
                        <a14:backgroundMark x1="69390" y1="5116" x2="64632" y2="1979"/>
                        <a14:backgroundMark x1="19838" y1="7432" x2="62567" y2="6129"/>
                        <a14:backgroundMark x1="62567" y1="6129" x2="66966" y2="6129"/>
                        <a14:backgroundMark x1="78366" y1="7819" x2="64363" y2="8060"/>
                        <a14:backgroundMark x1="65619" y1="7529" x2="22890" y2="7432"/>
                        <a14:backgroundMark x1="28007" y1="6129" x2="33662" y2="6226"/>
                        <a14:backgroundMark x1="20018" y1="7432" x2="33124" y2="7143"/>
                        <a14:backgroundMark x1="33124" y1="7143" x2="59695" y2="7674"/>
                        <a14:backgroundMark x1="59695" y1="7674" x2="73609" y2="7143"/>
                        <a14:backgroundMark x1="65081" y1="3861" x2="58259" y2="3861"/>
                        <a14:backgroundMark x1="62657" y1="1834" x2="62657" y2="3668"/>
                        <a14:backgroundMark x1="65260" y1="1641" x2="60503" y2="4778"/>
                        <a14:backgroundMark x1="22352" y1="8012" x2="22352" y2="8012"/>
                        <a14:backgroundMark x1="22801" y1="7915" x2="22801" y2="7915"/>
                        <a14:backgroundMark x1="23070" y1="7915" x2="20916" y2="7770"/>
                        <a14:backgroundMark x1="26661" y1="7674" x2="29084" y2="7674"/>
                        <a14:backgroundMark x1="53142" y1="7770" x2="56732" y2="7674"/>
                        <a14:backgroundMark x1="66158" y1="8012" x2="54399" y2="8156"/>
                        <a14:backgroundMark x1="24506" y1="7963" x2="22621" y2="806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1603"/>
          <a:stretch/>
        </p:blipFill>
        <p:spPr>
          <a:xfrm>
            <a:off x="442758" y="-272545"/>
            <a:ext cx="4890137" cy="7130546"/>
          </a:xfrm>
          <a:prstGeom prst="rect">
            <a:avLst/>
          </a:prstGeom>
        </p:spPr>
      </p:pic>
      <p:pic>
        <p:nvPicPr>
          <p:cNvPr id="11" name="그림 10" descr="텍스트, 휴대폰, 전화, 스크린샷이(가) 표시된 사진&#10;&#10;자동 생성된 설명">
            <a:extLst>
              <a:ext uri="{FF2B5EF4-FFF2-40B4-BE49-F238E27FC236}">
                <a16:creationId xmlns:a16="http://schemas.microsoft.com/office/drawing/2014/main" id="{BD51082B-318B-E241-A292-5113413C3AE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8446" b="91940" l="10503" r="87433">
                        <a14:foregroundMark x1="18761" y1="10135" x2="18761" y2="10135"/>
                        <a14:foregroundMark x1="19479" y1="9990" x2="34381" y2="22346"/>
                        <a14:foregroundMark x1="52962" y1="10859" x2="52962" y2="10859"/>
                        <a14:foregroundMark x1="50898" y1="11004" x2="39677" y2="11100"/>
                        <a14:foregroundMark x1="48205" y1="11100" x2="61221" y2="10811"/>
                        <a14:foregroundMark x1="61221" y1="10811" x2="33034" y2="9459"/>
                        <a14:foregroundMark x1="33034" y1="9459" x2="19479" y2="10087"/>
                        <a14:foregroundMark x1="19479" y1="10087" x2="14901" y2="13948"/>
                        <a14:foregroundMark x1="13914" y1="13851" x2="14183" y2="29151"/>
                        <a14:foregroundMark x1="13914" y1="29151" x2="15350" y2="40975"/>
                        <a14:foregroundMark x1="80072" y1="40734" x2="80072" y2="57529"/>
                        <a14:foregroundMark x1="58259" y1="11342" x2="64452" y2="11342"/>
                        <a14:foregroundMark x1="66338" y1="9894" x2="70197" y2="9990"/>
                        <a14:foregroundMark x1="14901" y1="35183" x2="15260" y2="45705"/>
                        <a14:foregroundMark x1="13196" y1="37066" x2="14542" y2="61390"/>
                        <a14:foregroundMark x1="11400" y1="29006" x2="11400" y2="29006"/>
                        <a14:foregroundMark x1="11759" y1="13514" x2="21813" y2="8591"/>
                        <a14:foregroundMark x1="21813" y1="8591" x2="23429" y2="8446"/>
                        <a14:foregroundMark x1="41472" y1="15299" x2="40215" y2="76158"/>
                        <a14:foregroundMark x1="59695" y1="29199" x2="59515" y2="74517"/>
                        <a14:foregroundMark x1="52962" y1="16844" x2="54039" y2="57239"/>
                        <a14:foregroundMark x1="43716" y1="24807" x2="58438" y2="39237"/>
                        <a14:foregroundMark x1="68851" y1="9508" x2="81239" y2="11438"/>
                        <a14:foregroundMark x1="81239" y1="11438" x2="86535" y2="22828"/>
                        <a14:foregroundMark x1="72890" y1="9315" x2="85009" y2="12548"/>
                        <a14:foregroundMark x1="85009" y1="12548" x2="86355" y2="34411"/>
                        <a14:foregroundMark x1="87612" y1="26593" x2="87612" y2="31467"/>
                        <a14:foregroundMark x1="87074" y1="32963" x2="86355" y2="51689"/>
                        <a14:foregroundMark x1="79982" y1="9604" x2="85189" y2="16120"/>
                        <a14:foregroundMark x1="85189" y1="16120" x2="86176" y2="20174"/>
                        <a14:foregroundMark x1="12837" y1="59315" x2="18851" y2="88272"/>
                        <a14:foregroundMark x1="18851" y1="88272" x2="32675" y2="91168"/>
                        <a14:foregroundMark x1="32675" y1="91168" x2="49102" y2="91361"/>
                        <a14:foregroundMark x1="49102" y1="91361" x2="82855" y2="90589"/>
                        <a14:foregroundMark x1="82496" y1="90782" x2="85278" y2="63031"/>
                        <a14:foregroundMark x1="85637" y1="50869" x2="87433" y2="74324"/>
                        <a14:foregroundMark x1="87074" y1="77461" x2="86535" y2="83929"/>
                        <a14:foregroundMark x1="35637" y1="91940" x2="22352" y2="91264"/>
                        <a14:foregroundMark x1="22352" y1="91264" x2="14632" y2="84894"/>
                        <a14:foregroundMark x1="14632" y1="84894" x2="15260" y2="72153"/>
                        <a14:foregroundMark x1="12657" y1="84797" x2="19749" y2="90685"/>
                        <a14:foregroundMark x1="19749" y1="90685" x2="23968" y2="91844"/>
                        <a14:foregroundMark x1="61221" y1="92568" x2="74147" y2="90975"/>
                        <a14:foregroundMark x1="74147" y1="90975" x2="84111" y2="86052"/>
                        <a14:foregroundMark x1="84111" y1="86052" x2="76212" y2="91940"/>
                        <a14:foregroundMark x1="76212" y1="91940" x2="64811" y2="91940"/>
                        <a14:foregroundMark x1="86355" y1="82867" x2="82047" y2="89720"/>
                        <a14:foregroundMark x1="82047" y1="89720" x2="86355" y2="83929"/>
                        <a14:backgroundMark x1="10413" y1="19932" x2="10054" y2="21091"/>
                        <a14:backgroundMark x1="11131" y1="19208" x2="9785" y2="19643"/>
                        <a14:backgroundMark x1="10592" y1="19402" x2="9066" y2="20029"/>
                        <a14:backgroundMark x1="9874" y1="20174" x2="9874" y2="22732"/>
                        <a14:backgroundMark x1="10772" y1="11728" x2="10233" y2="15299"/>
                        <a14:backgroundMark x1="20377" y1="7481" x2="43357" y2="6757"/>
                        <a14:backgroundMark x1="43357" y1="6757" x2="74417" y2="7674"/>
                        <a14:backgroundMark x1="57720" y1="7674" x2="30341" y2="777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87" t="7766" r="7123" b="35627"/>
          <a:stretch/>
        </p:blipFill>
        <p:spPr>
          <a:xfrm>
            <a:off x="1535028" y="1603180"/>
            <a:ext cx="4321620" cy="525482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103F227-CEAF-AE42-9256-8A2C4FD3EE70}"/>
              </a:ext>
            </a:extLst>
          </p:cNvPr>
          <p:cNvSpPr txBox="1"/>
          <p:nvPr/>
        </p:nvSpPr>
        <p:spPr>
          <a:xfrm>
            <a:off x="8697184" y="5750744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spc="600" dirty="0">
                <a:solidFill>
                  <a:schemeClr val="bg1"/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2</a:t>
            </a:r>
            <a:r>
              <a:rPr lang="ko-KR" altLang="en-US" sz="2400" b="1" spc="600" dirty="0">
                <a:solidFill>
                  <a:schemeClr val="bg1"/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조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D4D304A-B041-B540-BC2F-D469D44ED1D6}"/>
              </a:ext>
            </a:extLst>
          </p:cNvPr>
          <p:cNvSpPr txBox="1"/>
          <p:nvPr/>
        </p:nvSpPr>
        <p:spPr>
          <a:xfrm>
            <a:off x="9399449" y="5799738"/>
            <a:ext cx="24801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300" dirty="0" err="1">
                <a:solidFill>
                  <a:schemeClr val="bg1"/>
                </a:solidFill>
                <a:latin typeface="NanumSquareOTF_ac Light" panose="020B0600000101010101" pitchFamily="34" charset="-127"/>
                <a:ea typeface="NanumSquareOTF_ac Light" panose="020B0600000101010101" pitchFamily="34" charset="-127"/>
              </a:rPr>
              <a:t>정희은</a:t>
            </a:r>
            <a:r>
              <a:rPr lang="en-US" altLang="ko-KR" sz="1400" spc="300" dirty="0">
                <a:solidFill>
                  <a:schemeClr val="bg1"/>
                </a:solidFill>
                <a:latin typeface="NanumSquareOTF_ac Light" panose="020B0600000101010101" pitchFamily="34" charset="-127"/>
                <a:ea typeface="NanumSquareOTF_ac Light" panose="020B0600000101010101" pitchFamily="34" charset="-127"/>
              </a:rPr>
              <a:t>(</a:t>
            </a:r>
            <a:r>
              <a:rPr lang="ko-KR" altLang="en-US" sz="1400" spc="300" dirty="0">
                <a:solidFill>
                  <a:schemeClr val="bg1"/>
                </a:solidFill>
                <a:latin typeface="NanumSquareOTF_ac Light" panose="020B0600000101010101" pitchFamily="34" charset="-127"/>
                <a:ea typeface="NanumSquareOTF_ac Light" panose="020B0600000101010101" pitchFamily="34" charset="-127"/>
              </a:rPr>
              <a:t>국민대학교</a:t>
            </a:r>
            <a:r>
              <a:rPr lang="en-US" altLang="ko-KR" sz="1400" spc="300" dirty="0">
                <a:solidFill>
                  <a:schemeClr val="bg1"/>
                </a:solidFill>
                <a:latin typeface="NanumSquareOTF_ac Light" panose="020B0600000101010101" pitchFamily="34" charset="-127"/>
                <a:ea typeface="NanumSquareOTF_ac Light" panose="020B0600000101010101" pitchFamily="34" charset="-127"/>
              </a:rPr>
              <a:t>)</a:t>
            </a:r>
          </a:p>
          <a:p>
            <a:r>
              <a:rPr lang="ko-KR" altLang="en-US" sz="1400" spc="300" dirty="0">
                <a:solidFill>
                  <a:schemeClr val="bg1"/>
                </a:solidFill>
                <a:latin typeface="NanumSquareOTF_ac Light" panose="020B0600000101010101" pitchFamily="34" charset="-127"/>
                <a:ea typeface="NanumSquareOTF_ac Light" panose="020B0600000101010101" pitchFamily="34" charset="-127"/>
              </a:rPr>
              <a:t>이혜은</a:t>
            </a:r>
            <a:r>
              <a:rPr lang="en-US" altLang="ko-KR" sz="1400" spc="300" dirty="0">
                <a:solidFill>
                  <a:schemeClr val="bg1"/>
                </a:solidFill>
                <a:latin typeface="NanumSquareOTF_ac Light" panose="020B0600000101010101" pitchFamily="34" charset="-127"/>
                <a:ea typeface="NanumSquareOTF_ac Light" panose="020B0600000101010101" pitchFamily="34" charset="-127"/>
              </a:rPr>
              <a:t>(</a:t>
            </a:r>
            <a:r>
              <a:rPr lang="ko-KR" altLang="en-US" sz="1400" spc="300" dirty="0">
                <a:solidFill>
                  <a:schemeClr val="bg1"/>
                </a:solidFill>
                <a:latin typeface="NanumSquareOTF_ac Light" panose="020B0600000101010101" pitchFamily="34" charset="-127"/>
                <a:ea typeface="NanumSquareOTF_ac Light" panose="020B0600000101010101" pitchFamily="34" charset="-127"/>
              </a:rPr>
              <a:t>서울여자대학교</a:t>
            </a:r>
            <a:r>
              <a:rPr lang="en-US" altLang="ko-KR" sz="1400" spc="300" dirty="0">
                <a:solidFill>
                  <a:schemeClr val="bg1"/>
                </a:solidFill>
                <a:latin typeface="NanumSquareOTF_ac Light" panose="020B0600000101010101" pitchFamily="34" charset="-127"/>
                <a:ea typeface="NanumSquareOTF_ac Light" panose="020B0600000101010101" pitchFamily="34" charset="-127"/>
              </a:rPr>
              <a:t>)</a:t>
            </a:r>
          </a:p>
          <a:p>
            <a:r>
              <a:rPr lang="ko-KR" altLang="en-US" sz="1400" spc="300" dirty="0">
                <a:solidFill>
                  <a:schemeClr val="bg1"/>
                </a:solidFill>
                <a:latin typeface="NanumSquareOTF_ac Light" panose="020B0600000101010101" pitchFamily="34" charset="-127"/>
                <a:ea typeface="NanumSquareOTF_ac Light" panose="020B0600000101010101" pitchFamily="34" charset="-127"/>
              </a:rPr>
              <a:t>주성연</a:t>
            </a:r>
            <a:r>
              <a:rPr lang="en-US" altLang="ko-KR" sz="1400" spc="300" dirty="0">
                <a:solidFill>
                  <a:schemeClr val="bg1"/>
                </a:solidFill>
                <a:latin typeface="NanumSquareOTF_ac Light" panose="020B0600000101010101" pitchFamily="34" charset="-127"/>
                <a:ea typeface="NanumSquareOTF_ac Light" panose="020B0600000101010101" pitchFamily="34" charset="-127"/>
              </a:rPr>
              <a:t>(</a:t>
            </a:r>
            <a:r>
              <a:rPr lang="ko-KR" altLang="en-US" sz="1400" spc="300" dirty="0">
                <a:solidFill>
                  <a:schemeClr val="bg1"/>
                </a:solidFill>
                <a:latin typeface="NanumSquareOTF_ac Light" panose="020B0600000101010101" pitchFamily="34" charset="-127"/>
                <a:ea typeface="NanumSquareOTF_ac Light" panose="020B0600000101010101" pitchFamily="34" charset="-127"/>
              </a:rPr>
              <a:t>한국외국어대학교</a:t>
            </a:r>
            <a:r>
              <a:rPr lang="en-US" altLang="ko-KR" sz="1400" spc="300" dirty="0">
                <a:solidFill>
                  <a:schemeClr val="bg1"/>
                </a:solidFill>
                <a:latin typeface="NanumSquareOTF_ac Light" panose="020B0600000101010101" pitchFamily="34" charset="-127"/>
                <a:ea typeface="NanumSquareOTF_ac Light" panose="020B0600000101010101" pitchFamily="34" charset="-127"/>
              </a:rPr>
              <a:t>)</a:t>
            </a:r>
            <a:endParaRPr lang="ko-KR" altLang="en-US" sz="1400" spc="300" dirty="0">
              <a:solidFill>
                <a:schemeClr val="bg1"/>
              </a:solidFill>
              <a:latin typeface="NanumSquareOTF_ac Light" panose="020B0600000101010101" pitchFamily="34" charset="-127"/>
              <a:ea typeface="NanumSquareOTF_ac Light" panose="020B0600000101010101" pitchFamily="34" charset="-127"/>
            </a:endParaRPr>
          </a:p>
        </p:txBody>
      </p: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B9D95365-665C-2E47-A9AE-C900CE493A0B}"/>
              </a:ext>
            </a:extLst>
          </p:cNvPr>
          <p:cNvCxnSpPr/>
          <p:nvPr/>
        </p:nvCxnSpPr>
        <p:spPr>
          <a:xfrm>
            <a:off x="9399449" y="5817804"/>
            <a:ext cx="0" cy="702532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B3A527C7-F52E-F54A-98B7-6F90C20E901D}"/>
              </a:ext>
            </a:extLst>
          </p:cNvPr>
          <p:cNvSpPr txBox="1"/>
          <p:nvPr/>
        </p:nvSpPr>
        <p:spPr>
          <a:xfrm>
            <a:off x="6023118" y="2766429"/>
            <a:ext cx="54405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b="1" spc="600" dirty="0"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FINDLOOK</a:t>
            </a:r>
            <a:endParaRPr lang="ko-KR" altLang="en-US" sz="7200" b="1" spc="600" dirty="0">
              <a:solidFill>
                <a:schemeClr val="bg1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63589598-F76D-EA40-AF18-A061BB159119}"/>
              </a:ext>
            </a:extLst>
          </p:cNvPr>
          <p:cNvGrpSpPr/>
          <p:nvPr/>
        </p:nvGrpSpPr>
        <p:grpSpPr>
          <a:xfrm>
            <a:off x="6360304" y="2594400"/>
            <a:ext cx="4662741" cy="276999"/>
            <a:chOff x="6412032" y="1844221"/>
            <a:chExt cx="4662741" cy="276999"/>
          </a:xfrm>
        </p:grpSpPr>
        <p:sp>
          <p:nvSpPr>
            <p:cNvPr id="21" name="모서리가 둥근 직사각형 20">
              <a:extLst>
                <a:ext uri="{FF2B5EF4-FFF2-40B4-BE49-F238E27FC236}">
                  <a16:creationId xmlns:a16="http://schemas.microsoft.com/office/drawing/2014/main" id="{55DBBA2B-D256-CA4E-99ED-8C9143826EB3}"/>
                </a:ext>
              </a:extLst>
            </p:cNvPr>
            <p:cNvSpPr/>
            <p:nvPr/>
          </p:nvSpPr>
          <p:spPr>
            <a:xfrm>
              <a:off x="6412032" y="1880179"/>
              <a:ext cx="4662741" cy="205085"/>
            </a:xfrm>
            <a:prstGeom prst="roundRect">
              <a:avLst>
                <a:gd name="adj" fmla="val 50000"/>
              </a:avLst>
            </a:prstGeom>
            <a:solidFill>
              <a:srgbClr val="FDFF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49F3C40-1D53-5F4B-BCCA-4F372C9EC100}"/>
                </a:ext>
              </a:extLst>
            </p:cNvPr>
            <p:cNvSpPr txBox="1"/>
            <p:nvPr/>
          </p:nvSpPr>
          <p:spPr>
            <a:xfrm>
              <a:off x="6582592" y="1844221"/>
              <a:ext cx="4321620" cy="276999"/>
            </a:xfrm>
            <a:prstGeom prst="rect">
              <a:avLst/>
            </a:prstGeom>
            <a:noFill/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spc="600" dirty="0">
                  <a:solidFill>
                    <a:schemeClr val="bg2">
                      <a:lumMod val="50000"/>
                    </a:schemeClr>
                  </a:solidFill>
                  <a:effectLst>
                    <a:reflection endPos="0" dist="50800" dir="5400000" sy="-100000" algn="bl" rotWithShape="0"/>
                  </a:effectLst>
                  <a:latin typeface="NanumSquareOTF_ac ExtraBold" panose="020B0600000101010101" pitchFamily="34" charset="-127"/>
                  <a:ea typeface="NanumSquareOTF_ac ExtraBold" panose="020B0600000101010101" pitchFamily="34" charset="-127"/>
                </a:rPr>
                <a:t>AI </a:t>
              </a:r>
              <a:r>
                <a:rPr lang="ko-KR" altLang="en-US" sz="1200" b="1" spc="600" dirty="0">
                  <a:solidFill>
                    <a:schemeClr val="bg2">
                      <a:lumMod val="50000"/>
                    </a:schemeClr>
                  </a:solidFill>
                  <a:effectLst>
                    <a:reflection endPos="0" dist="50800" dir="5400000" sy="-100000" algn="bl" rotWithShape="0"/>
                  </a:effectLst>
                  <a:latin typeface="NanumSquareOTF_ac ExtraBold" panose="020B0600000101010101" pitchFamily="34" charset="-127"/>
                  <a:ea typeface="NanumSquareOTF_ac ExtraBold" panose="020B0600000101010101" pitchFamily="34" charset="-127"/>
                </a:rPr>
                <a:t>기반 퍼스널 패션 </a:t>
              </a:r>
              <a:r>
                <a:rPr lang="ko-KR" altLang="en-US" sz="1200" b="1" spc="600" dirty="0" err="1">
                  <a:solidFill>
                    <a:schemeClr val="bg2">
                      <a:lumMod val="50000"/>
                    </a:schemeClr>
                  </a:solidFill>
                  <a:effectLst>
                    <a:reflection endPos="0" dist="50800" dir="5400000" sy="-100000" algn="bl" rotWithShape="0"/>
                  </a:effectLst>
                  <a:latin typeface="NanumSquareOTF_ac ExtraBold" panose="020B0600000101010101" pitchFamily="34" charset="-127"/>
                  <a:ea typeface="NanumSquareOTF_ac ExtraBold" panose="020B0600000101010101" pitchFamily="34" charset="-127"/>
                </a:rPr>
                <a:t>아웃핏</a:t>
              </a:r>
              <a:r>
                <a:rPr lang="ko-KR" altLang="en-US" sz="1200" b="1" spc="600" dirty="0">
                  <a:solidFill>
                    <a:schemeClr val="bg2">
                      <a:lumMod val="50000"/>
                    </a:schemeClr>
                  </a:solidFill>
                  <a:effectLst>
                    <a:reflection endPos="0" dist="50800" dir="5400000" sy="-100000" algn="bl" rotWithShape="0"/>
                  </a:effectLst>
                  <a:latin typeface="NanumSquareOTF_ac ExtraBold" panose="020B0600000101010101" pitchFamily="34" charset="-127"/>
                  <a:ea typeface="NanumSquareOTF_ac ExtraBold" panose="020B0600000101010101" pitchFamily="34" charset="-127"/>
                </a:rPr>
                <a:t> 추천 서비스 </a:t>
              </a:r>
              <a:endParaRPr lang="en-US" altLang="ko-KR" sz="1200" b="1" spc="600" dirty="0">
                <a:solidFill>
                  <a:schemeClr val="bg2">
                    <a:lumMod val="50000"/>
                  </a:schemeClr>
                </a:solidFill>
                <a:effectLst>
                  <a:reflection endPos="0" dist="50800" dir="5400000" sy="-100000" algn="bl" rotWithShape="0"/>
                </a:effectLst>
                <a:latin typeface="NanumSquareOTF_ac ExtraBold" panose="020B0600000101010101" pitchFamily="34" charset="-127"/>
                <a:ea typeface="NanumSquareOTF_ac ExtraBold" panose="020B0600000101010101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1176907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otGrid">
          <a:fgClr>
            <a:schemeClr val="bg1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68538D8B-A154-4984-BCA6-2D69FE35DF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9002" y="1373258"/>
            <a:ext cx="9073996" cy="5094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64CCA99B-DABC-DA47-8521-DBFC801B4DF9}"/>
              </a:ext>
            </a:extLst>
          </p:cNvPr>
          <p:cNvSpPr/>
          <p:nvPr/>
        </p:nvSpPr>
        <p:spPr>
          <a:xfrm>
            <a:off x="1039680" y="416834"/>
            <a:ext cx="4446720" cy="412909"/>
          </a:xfrm>
          <a:prstGeom prst="rect">
            <a:avLst/>
          </a:prstGeom>
          <a:solidFill>
            <a:srgbClr val="BFA9FF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9185D4C-29F7-4546-9B8B-3B8AB3AB904D}"/>
              </a:ext>
            </a:extLst>
          </p:cNvPr>
          <p:cNvSpPr txBox="1"/>
          <p:nvPr/>
        </p:nvSpPr>
        <p:spPr>
          <a:xfrm>
            <a:off x="137015" y="264218"/>
            <a:ext cx="9252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Part 4</a:t>
            </a:r>
            <a:endParaRPr lang="ko-KR" altLang="en-US" sz="1400" b="1" spc="300" dirty="0">
              <a:solidFill>
                <a:schemeClr val="tx1">
                  <a:lumMod val="75000"/>
                  <a:lumOff val="25000"/>
                </a:schemeClr>
              </a:solidFill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B30CA18-6236-5547-B792-9B2022E49BF5}"/>
              </a:ext>
            </a:extLst>
          </p:cNvPr>
          <p:cNvSpPr txBox="1"/>
          <p:nvPr/>
        </p:nvSpPr>
        <p:spPr>
          <a:xfrm>
            <a:off x="1039718" y="164636"/>
            <a:ext cx="461679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유사 서비스 비교</a:t>
            </a:r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DB74888E-A17E-7445-9C39-4D72F71344CD}"/>
              </a:ext>
            </a:extLst>
          </p:cNvPr>
          <p:cNvCxnSpPr>
            <a:cxnSpLocks/>
          </p:cNvCxnSpPr>
          <p:nvPr/>
        </p:nvCxnSpPr>
        <p:spPr>
          <a:xfrm>
            <a:off x="965801" y="294037"/>
            <a:ext cx="0" cy="561441"/>
          </a:xfrm>
          <a:prstGeom prst="line">
            <a:avLst/>
          </a:prstGeom>
          <a:ln w="22225">
            <a:solidFill>
              <a:srgbClr val="9965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55059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otGrid">
          <a:fgClr>
            <a:schemeClr val="bg1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119F58EB-F687-0544-B478-DCEF4D471977}"/>
              </a:ext>
            </a:extLst>
          </p:cNvPr>
          <p:cNvSpPr/>
          <p:nvPr/>
        </p:nvSpPr>
        <p:spPr>
          <a:xfrm>
            <a:off x="1039680" y="416834"/>
            <a:ext cx="4446720" cy="412909"/>
          </a:xfrm>
          <a:prstGeom prst="rect">
            <a:avLst/>
          </a:prstGeom>
          <a:solidFill>
            <a:srgbClr val="BFA9FF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D892008-EA0C-1C42-8BA0-5DCE946E0EA6}"/>
              </a:ext>
            </a:extLst>
          </p:cNvPr>
          <p:cNvSpPr txBox="1"/>
          <p:nvPr/>
        </p:nvSpPr>
        <p:spPr>
          <a:xfrm>
            <a:off x="137015" y="264218"/>
            <a:ext cx="9252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Part 5</a:t>
            </a:r>
            <a:endParaRPr lang="ko-KR" altLang="en-US" sz="1400" b="1" spc="300" dirty="0">
              <a:solidFill>
                <a:schemeClr val="tx1">
                  <a:lumMod val="75000"/>
                  <a:lumOff val="25000"/>
                </a:schemeClr>
              </a:solidFill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108C4B1-74C3-144B-9598-52EBB1E30CB8}"/>
              </a:ext>
            </a:extLst>
          </p:cNvPr>
          <p:cNvSpPr txBox="1"/>
          <p:nvPr/>
        </p:nvSpPr>
        <p:spPr>
          <a:xfrm>
            <a:off x="1039718" y="164636"/>
            <a:ext cx="461679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서비스 기능 소개</a:t>
            </a:r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9C563707-81ED-5349-8865-82A7F22A1A72}"/>
              </a:ext>
            </a:extLst>
          </p:cNvPr>
          <p:cNvCxnSpPr>
            <a:cxnSpLocks/>
          </p:cNvCxnSpPr>
          <p:nvPr/>
        </p:nvCxnSpPr>
        <p:spPr>
          <a:xfrm>
            <a:off x="965801" y="294037"/>
            <a:ext cx="0" cy="561441"/>
          </a:xfrm>
          <a:prstGeom prst="line">
            <a:avLst/>
          </a:prstGeom>
          <a:ln w="22225">
            <a:solidFill>
              <a:srgbClr val="9965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25D27B3A-1924-134C-BB3F-14652CB601EF}"/>
              </a:ext>
            </a:extLst>
          </p:cNvPr>
          <p:cNvGrpSpPr/>
          <p:nvPr/>
        </p:nvGrpSpPr>
        <p:grpSpPr>
          <a:xfrm>
            <a:off x="644008" y="1001550"/>
            <a:ext cx="2846903" cy="5796172"/>
            <a:chOff x="644008" y="1001550"/>
            <a:chExt cx="2846903" cy="5796172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8764F191-A7BF-2046-99A0-EAA797597750}"/>
                </a:ext>
              </a:extLst>
            </p:cNvPr>
            <p:cNvGrpSpPr/>
            <p:nvPr/>
          </p:nvGrpSpPr>
          <p:grpSpPr>
            <a:xfrm>
              <a:off x="644008" y="1001550"/>
              <a:ext cx="2846903" cy="5796172"/>
              <a:chOff x="741029" y="1334921"/>
              <a:chExt cx="2846903" cy="4781085"/>
            </a:xfrm>
          </p:grpSpPr>
          <p:sp>
            <p:nvSpPr>
              <p:cNvPr id="16" name="テキスト ボックス 17">
                <a:extLst>
                  <a:ext uri="{FF2B5EF4-FFF2-40B4-BE49-F238E27FC236}">
                    <a16:creationId xmlns:a16="http://schemas.microsoft.com/office/drawing/2014/main" id="{9105A766-7253-7344-9E65-B2295A73C006}"/>
                  </a:ext>
                </a:extLst>
              </p:cNvPr>
              <p:cNvSpPr txBox="1"/>
              <p:nvPr/>
            </p:nvSpPr>
            <p:spPr>
              <a:xfrm>
                <a:off x="1532488" y="1334921"/>
                <a:ext cx="1242649" cy="3808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ko-KR" altLang="en-US" sz="2400" b="1" dirty="0" err="1">
                    <a:latin typeface="NanumSquareOTF_ac Bold" panose="020B0600000101010101" pitchFamily="34" charset="-127"/>
                    <a:ea typeface="NanumSquareOTF_ac Bold" panose="020B0600000101010101" pitchFamily="34" charset="-127"/>
                  </a:rPr>
                  <a:t>데일리룩</a:t>
                </a:r>
                <a:endParaRPr kumimoji="1" lang="ja-JP" altLang="en-US" sz="2400" b="1" dirty="0">
                  <a:latin typeface="NanumSquareOTF_ac Bold" panose="020B0600000101010101" pitchFamily="34" charset="-127"/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9C3B6B3-4B38-FD4B-8BC6-E85CAB05AFF6}"/>
                  </a:ext>
                </a:extLst>
              </p:cNvPr>
              <p:cNvSpPr txBox="1"/>
              <p:nvPr/>
            </p:nvSpPr>
            <p:spPr>
              <a:xfrm>
                <a:off x="741029" y="5506705"/>
                <a:ext cx="2846903" cy="6093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NanumSquareOTF_ac" panose="020B0600000101010101" pitchFamily="34" charset="-127"/>
                    <a:ea typeface="NanumSquareOTF_ac" panose="020B0600000101010101" pitchFamily="34" charset="-127"/>
                  </a:rPr>
                  <a:t>사용자의 취향 및 날씨를 반영하여</a:t>
                </a:r>
                <a:endPara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SquareOTF_ac" panose="020B0600000101010101" pitchFamily="34" charset="-127"/>
                  <a:ea typeface="NanumSquareOTF_ac" panose="020B0600000101010101" pitchFamily="34" charset="-127"/>
                </a:endParaRPr>
              </a:p>
              <a:p>
                <a:pPr algn="ctr"/>
                <a:r>
                  <a:rPr lang="ko-KR" altLang="en-US" sz="14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NanumSquareOTF_ac" panose="020B0600000101010101" pitchFamily="34" charset="-127"/>
                    <a:ea typeface="NanumSquareOTF_ac" panose="020B0600000101010101" pitchFamily="34" charset="-127"/>
                  </a:rPr>
                  <a:t>데일리</a:t>
                </a:r>
                <a:r>
                  <a:rPr lang="ko-KR" altLang="en-US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NanumSquareOTF_ac" panose="020B0600000101010101" pitchFamily="34" charset="-127"/>
                    <a:ea typeface="NanumSquareOTF_ac" panose="020B0600000101010101" pitchFamily="34" charset="-127"/>
                  </a:rPr>
                  <a:t> </a:t>
                </a:r>
                <a:r>
                  <a:rPr lang="ko-KR" altLang="en-US" sz="14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NanumSquareOTF_ac" panose="020B0600000101010101" pitchFamily="34" charset="-127"/>
                    <a:ea typeface="NanumSquareOTF_ac" panose="020B0600000101010101" pitchFamily="34" charset="-127"/>
                  </a:rPr>
                  <a:t>아웃핏</a:t>
                </a:r>
                <a:r>
                  <a:rPr lang="ko-KR" altLang="en-US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NanumSquareOTF_ac" panose="020B0600000101010101" pitchFamily="34" charset="-127"/>
                    <a:ea typeface="NanumSquareOTF_ac" panose="020B0600000101010101" pitchFamily="34" charset="-127"/>
                  </a:rPr>
                  <a:t> 및 메이크업</a:t>
                </a:r>
                <a:r>
                  <a:rPr lang="en-US" altLang="ko-KR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NanumSquareOTF_ac" panose="020B0600000101010101" pitchFamily="34" charset="-127"/>
                    <a:ea typeface="NanumSquareOTF_ac" panose="020B0600000101010101" pitchFamily="34" charset="-127"/>
                  </a:rPr>
                  <a:t>,</a:t>
                </a:r>
                <a:r>
                  <a:rPr lang="ko-KR" altLang="en-US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NanumSquareOTF_ac" panose="020B0600000101010101" pitchFamily="34" charset="-127"/>
                    <a:ea typeface="NanumSquareOTF_ac" panose="020B0600000101010101" pitchFamily="34" charset="-127"/>
                  </a:rPr>
                  <a:t> </a:t>
                </a:r>
                <a:r>
                  <a:rPr lang="ko-KR" altLang="en-US" sz="14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NanumSquareOTF_ac" panose="020B0600000101010101" pitchFamily="34" charset="-127"/>
                    <a:ea typeface="NanumSquareOTF_ac" panose="020B0600000101010101" pitchFamily="34" charset="-127"/>
                  </a:rPr>
                  <a:t>악세사리를</a:t>
                </a:r>
                <a:endPara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SquareOTF_ac" panose="020B0600000101010101" pitchFamily="34" charset="-127"/>
                  <a:ea typeface="NanumSquareOTF_ac" panose="020B0600000101010101" pitchFamily="34" charset="-127"/>
                </a:endParaRPr>
              </a:p>
              <a:p>
                <a:pPr algn="ctr"/>
                <a:r>
                  <a:rPr lang="ko-KR" altLang="en-US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NanumSquareOTF_ac" panose="020B0600000101010101" pitchFamily="34" charset="-127"/>
                    <a:ea typeface="NanumSquareOTF_ac" panose="020B0600000101010101" pitchFamily="34" charset="-127"/>
                  </a:rPr>
                  <a:t>추천</a:t>
                </a:r>
              </a:p>
            </p:txBody>
          </p:sp>
          <p:cxnSp>
            <p:nvCxnSpPr>
              <p:cNvPr id="18" name="직선 연결선 11">
                <a:extLst>
                  <a:ext uri="{FF2B5EF4-FFF2-40B4-BE49-F238E27FC236}">
                    <a16:creationId xmlns:a16="http://schemas.microsoft.com/office/drawing/2014/main" id="{E985154E-7BB5-EF4D-9957-C13E700E5B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21807" y="1699226"/>
                <a:ext cx="864013" cy="0"/>
              </a:xfrm>
              <a:prstGeom prst="line">
                <a:avLst/>
              </a:prstGeom>
              <a:ln w="31750">
                <a:solidFill>
                  <a:srgbClr val="BFA9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B1640E4A-F0AD-0540-A35B-C9F9EB3AF7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5923" r="-849" b="12075"/>
            <a:stretch/>
          </p:blipFill>
          <p:spPr>
            <a:xfrm>
              <a:off x="760334" y="1680791"/>
              <a:ext cx="2702465" cy="4175659"/>
            </a:xfrm>
            <a:prstGeom prst="rect">
              <a:avLst/>
            </a:prstGeom>
          </p:spPr>
        </p:pic>
      </p:grp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54E52034-74D8-CC48-B0D4-69846DB9544C}"/>
              </a:ext>
            </a:extLst>
          </p:cNvPr>
          <p:cNvCxnSpPr>
            <a:cxnSpLocks/>
          </p:cNvCxnSpPr>
          <p:nvPr/>
        </p:nvCxnSpPr>
        <p:spPr>
          <a:xfrm>
            <a:off x="4139152" y="1680791"/>
            <a:ext cx="0" cy="4595996"/>
          </a:xfrm>
          <a:prstGeom prst="line">
            <a:avLst/>
          </a:prstGeom>
          <a:ln w="22225">
            <a:solidFill>
              <a:srgbClr val="9965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E1577D17-38D6-594E-8187-5FBEB16082E0}"/>
              </a:ext>
            </a:extLst>
          </p:cNvPr>
          <p:cNvGrpSpPr/>
          <p:nvPr/>
        </p:nvGrpSpPr>
        <p:grpSpPr>
          <a:xfrm>
            <a:off x="4634117" y="1016518"/>
            <a:ext cx="2846903" cy="5781204"/>
            <a:chOff x="741029" y="1347268"/>
            <a:chExt cx="2846903" cy="4768738"/>
          </a:xfrm>
        </p:grpSpPr>
        <p:sp>
          <p:nvSpPr>
            <p:cNvPr id="41" name="テキスト ボックス 17">
              <a:extLst>
                <a:ext uri="{FF2B5EF4-FFF2-40B4-BE49-F238E27FC236}">
                  <a16:creationId xmlns:a16="http://schemas.microsoft.com/office/drawing/2014/main" id="{4BCC22FF-8814-FB4A-BA0C-12E998009001}"/>
                </a:ext>
              </a:extLst>
            </p:cNvPr>
            <p:cNvSpPr txBox="1"/>
            <p:nvPr/>
          </p:nvSpPr>
          <p:spPr>
            <a:xfrm>
              <a:off x="1543156" y="1347268"/>
              <a:ext cx="1242648" cy="3808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R" altLang="en-US" sz="2400" b="1" dirty="0" err="1">
                  <a:latin typeface="NanumSquareOTF_ac Bold" panose="020B0600000101010101" pitchFamily="34" charset="-127"/>
                  <a:ea typeface="NanumSquareOTF_ac Bold" panose="020B0600000101010101" pitchFamily="34" charset="-127"/>
                </a:rPr>
                <a:t>잇아이템</a:t>
              </a:r>
              <a:endParaRPr kumimoji="1" lang="ja-JP" altLang="en-US" sz="2400" b="1" dirty="0">
                <a:latin typeface="NanumSquareOTF_ac Bold" panose="020B0600000101010101" pitchFamily="34" charset="-127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3CA484C9-BDBC-B543-9348-34B6D9281B0F}"/>
                </a:ext>
              </a:extLst>
            </p:cNvPr>
            <p:cNvSpPr txBox="1"/>
            <p:nvPr/>
          </p:nvSpPr>
          <p:spPr>
            <a:xfrm>
              <a:off x="741029" y="5506705"/>
              <a:ext cx="2846903" cy="6093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SquareOTF_ac" panose="020B0600000101010101" pitchFamily="34" charset="-127"/>
                  <a:ea typeface="NanumSquareOTF_ac" panose="020B0600000101010101" pitchFamily="34" charset="-127"/>
                </a:rPr>
                <a:t>한 가지 패션 아이템을 업로드하면</a:t>
              </a:r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SquareOTF_ac" panose="020B0600000101010101" pitchFamily="34" charset="-127"/>
                  <a:ea typeface="NanumSquareOTF_ac" panose="020B0600000101010101" pitchFamily="34" charset="-127"/>
                </a:rPr>
                <a:t>,</a:t>
              </a:r>
            </a:p>
            <a:p>
              <a:pPr algn="ctr"/>
              <a:r>
                <a:rPr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SquareOTF_ac" panose="020B0600000101010101" pitchFamily="34" charset="-127"/>
                  <a:ea typeface="NanumSquareOTF_ac" panose="020B0600000101010101" pitchFamily="34" charset="-127"/>
                </a:rPr>
                <a:t>그와 어울리는 아이템의 </a:t>
              </a:r>
              <a:r>
                <a:rPr lang="ko-KR" altLang="en-US" sz="14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SquareOTF_ac" panose="020B0600000101010101" pitchFamily="34" charset="-127"/>
                  <a:ea typeface="NanumSquareOTF_ac" panose="020B0600000101010101" pitchFamily="34" charset="-127"/>
                </a:rPr>
                <a:t>아웃핏을</a:t>
              </a:r>
              <a:endPara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endParaRPr>
            </a:p>
            <a:p>
              <a:pPr algn="ctr"/>
              <a:r>
                <a:rPr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SquareOTF_ac" panose="020B0600000101010101" pitchFamily="34" charset="-127"/>
                  <a:ea typeface="NanumSquareOTF_ac" panose="020B0600000101010101" pitchFamily="34" charset="-127"/>
                </a:rPr>
                <a:t>추천</a:t>
              </a:r>
            </a:p>
          </p:txBody>
        </p:sp>
        <p:cxnSp>
          <p:nvCxnSpPr>
            <p:cNvPr id="43" name="직선 연결선 11">
              <a:extLst>
                <a:ext uri="{FF2B5EF4-FFF2-40B4-BE49-F238E27FC236}">
                  <a16:creationId xmlns:a16="http://schemas.microsoft.com/office/drawing/2014/main" id="{FAF4A420-A806-E645-9BCD-CAEED9637CD1}"/>
                </a:ext>
              </a:extLst>
            </p:cNvPr>
            <p:cNvCxnSpPr>
              <a:cxnSpLocks/>
            </p:cNvCxnSpPr>
            <p:nvPr/>
          </p:nvCxnSpPr>
          <p:spPr>
            <a:xfrm>
              <a:off x="1721807" y="1699226"/>
              <a:ext cx="864013" cy="0"/>
            </a:xfrm>
            <a:prstGeom prst="line">
              <a:avLst/>
            </a:prstGeom>
            <a:ln w="31750">
              <a:solidFill>
                <a:srgbClr val="BFA9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2A48A702-96FC-094B-B942-D2D216EFB7FC}"/>
              </a:ext>
            </a:extLst>
          </p:cNvPr>
          <p:cNvGrpSpPr/>
          <p:nvPr/>
        </p:nvGrpSpPr>
        <p:grpSpPr>
          <a:xfrm>
            <a:off x="8636101" y="1016518"/>
            <a:ext cx="2846903" cy="5829010"/>
            <a:chOff x="729153" y="1347268"/>
            <a:chExt cx="2846903" cy="4808171"/>
          </a:xfrm>
        </p:grpSpPr>
        <p:sp>
          <p:nvSpPr>
            <p:cNvPr id="47" name="テキスト ボックス 17">
              <a:extLst>
                <a:ext uri="{FF2B5EF4-FFF2-40B4-BE49-F238E27FC236}">
                  <a16:creationId xmlns:a16="http://schemas.microsoft.com/office/drawing/2014/main" id="{C087BAC9-E607-BC42-9261-B5620A2A22D0}"/>
                </a:ext>
              </a:extLst>
            </p:cNvPr>
            <p:cNvSpPr txBox="1"/>
            <p:nvPr/>
          </p:nvSpPr>
          <p:spPr>
            <a:xfrm>
              <a:off x="1543155" y="1347268"/>
              <a:ext cx="1242649" cy="3808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R" altLang="en-US" sz="2400" b="1" dirty="0" err="1">
                  <a:latin typeface="NanumSquareOTF_ac Bold" panose="020B0600000101010101" pitchFamily="34" charset="-127"/>
                  <a:ea typeface="NanumSquareOTF_ac Bold" panose="020B0600000101010101" pitchFamily="34" charset="-127"/>
                </a:rPr>
                <a:t>파인드룩</a:t>
              </a:r>
              <a:endParaRPr kumimoji="1" lang="ja-JP" altLang="en-US" sz="2400" b="1" dirty="0">
                <a:latin typeface="NanumSquareOTF_ac Bold" panose="020B0600000101010101" pitchFamily="34" charset="-127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E09F04F-2120-4B46-A4C6-2B2B37BC7DDB}"/>
                </a:ext>
              </a:extLst>
            </p:cNvPr>
            <p:cNvSpPr txBox="1"/>
            <p:nvPr/>
          </p:nvSpPr>
          <p:spPr>
            <a:xfrm>
              <a:off x="729153" y="5368425"/>
              <a:ext cx="2846903" cy="7870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SquareOTF_ac" panose="020B0600000101010101" pitchFamily="34" charset="-127"/>
                  <a:ea typeface="NanumSquareOTF_ac" panose="020B0600000101010101" pitchFamily="34" charset="-127"/>
                </a:rPr>
                <a:t>찾고 싶은 옷이나 </a:t>
              </a:r>
              <a:r>
                <a:rPr lang="ko-KR" altLang="en-US" sz="14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SquareOTF_ac" panose="020B0600000101010101" pitchFamily="34" charset="-127"/>
                  <a:ea typeface="NanumSquareOTF_ac" panose="020B0600000101010101" pitchFamily="34" charset="-127"/>
                </a:rPr>
                <a:t>악세서리의</a:t>
              </a:r>
              <a:endPara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endParaRPr>
            </a:p>
            <a:p>
              <a:pPr algn="ctr"/>
              <a:r>
                <a:rPr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SquareOTF_ac" panose="020B0600000101010101" pitchFamily="34" charset="-127"/>
                  <a:ea typeface="NanumSquareOTF_ac" panose="020B0600000101010101" pitchFamily="34" charset="-127"/>
                </a:rPr>
                <a:t>이미지를 업로드하면</a:t>
              </a:r>
              <a:endPara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endParaRPr>
            </a:p>
            <a:p>
              <a:pPr algn="ctr"/>
              <a:r>
                <a:rPr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SquareOTF_ac" panose="020B0600000101010101" pitchFamily="34" charset="-127"/>
                  <a:ea typeface="NanumSquareOTF_ac" panose="020B0600000101010101" pitchFamily="34" charset="-127"/>
                </a:rPr>
                <a:t>같은 아이템 혹은 비슷한 아이템을</a:t>
              </a:r>
              <a:endPara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endParaRPr>
            </a:p>
            <a:p>
              <a:pPr algn="ctr"/>
              <a:r>
                <a:rPr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SquareOTF_ac" panose="020B0600000101010101" pitchFamily="34" charset="-127"/>
                  <a:ea typeface="NanumSquareOTF_ac" panose="020B0600000101010101" pitchFamily="34" charset="-127"/>
                </a:rPr>
                <a:t>찾아주는 기능</a:t>
              </a:r>
              <a:endPara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endParaRPr>
            </a:p>
          </p:txBody>
        </p:sp>
        <p:cxnSp>
          <p:nvCxnSpPr>
            <p:cNvPr id="49" name="직선 연결선 11">
              <a:extLst>
                <a:ext uri="{FF2B5EF4-FFF2-40B4-BE49-F238E27FC236}">
                  <a16:creationId xmlns:a16="http://schemas.microsoft.com/office/drawing/2014/main" id="{FBDB26BC-5589-7042-88C7-E46815A08800}"/>
                </a:ext>
              </a:extLst>
            </p:cNvPr>
            <p:cNvCxnSpPr>
              <a:cxnSpLocks/>
            </p:cNvCxnSpPr>
            <p:nvPr/>
          </p:nvCxnSpPr>
          <p:spPr>
            <a:xfrm>
              <a:off x="1721807" y="1699226"/>
              <a:ext cx="864013" cy="0"/>
            </a:xfrm>
            <a:prstGeom prst="line">
              <a:avLst/>
            </a:prstGeom>
            <a:ln w="31750">
              <a:solidFill>
                <a:srgbClr val="BFA9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0" name="직선 연결선[R] 49">
            <a:extLst>
              <a:ext uri="{FF2B5EF4-FFF2-40B4-BE49-F238E27FC236}">
                <a16:creationId xmlns:a16="http://schemas.microsoft.com/office/drawing/2014/main" id="{5F360FA6-3188-C54A-9F07-10A8C84F5ED8}"/>
              </a:ext>
            </a:extLst>
          </p:cNvPr>
          <p:cNvCxnSpPr>
            <a:cxnSpLocks/>
          </p:cNvCxnSpPr>
          <p:nvPr/>
        </p:nvCxnSpPr>
        <p:spPr>
          <a:xfrm>
            <a:off x="8141136" y="1680791"/>
            <a:ext cx="0" cy="4595996"/>
          </a:xfrm>
          <a:prstGeom prst="line">
            <a:avLst/>
          </a:prstGeom>
          <a:ln w="22225">
            <a:solidFill>
              <a:srgbClr val="9965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그림 51">
            <a:extLst>
              <a:ext uri="{FF2B5EF4-FFF2-40B4-BE49-F238E27FC236}">
                <a16:creationId xmlns:a16="http://schemas.microsoft.com/office/drawing/2014/main" id="{B26D0A92-5C24-6A46-8A61-BD1CF8EEB3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t="20656" r="1457" b="10953"/>
          <a:stretch/>
        </p:blipFill>
        <p:spPr>
          <a:xfrm>
            <a:off x="8767096" y="1631440"/>
            <a:ext cx="2750059" cy="4130478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2B0D5764-46ED-7741-B0B2-E47EF9F1A53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" t="12473" r="1458" b="19135"/>
          <a:stretch/>
        </p:blipFill>
        <p:spPr>
          <a:xfrm>
            <a:off x="4668289" y="1630665"/>
            <a:ext cx="2846887" cy="4275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6418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965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1">
            <a:extLst>
              <a:ext uri="{FF2B5EF4-FFF2-40B4-BE49-F238E27FC236}">
                <a16:creationId xmlns:a16="http://schemas.microsoft.com/office/drawing/2014/main" id="{820AEE23-84FF-6D45-8439-D2795AA204AE}"/>
              </a:ext>
            </a:extLst>
          </p:cNvPr>
          <p:cNvSpPr/>
          <p:nvPr/>
        </p:nvSpPr>
        <p:spPr>
          <a:xfrm>
            <a:off x="3628883" y="1339702"/>
            <a:ext cx="5039833" cy="4518837"/>
          </a:xfrm>
          <a:custGeom>
            <a:avLst/>
            <a:gdLst>
              <a:gd name="connsiteX0" fmla="*/ 0 w 5039833"/>
              <a:gd name="connsiteY0" fmla="*/ 0 h 4518837"/>
              <a:gd name="connsiteX1" fmla="*/ 5039833 w 5039833"/>
              <a:gd name="connsiteY1" fmla="*/ 0 h 4518837"/>
              <a:gd name="connsiteX2" fmla="*/ 5039833 w 5039833"/>
              <a:gd name="connsiteY2" fmla="*/ 4518837 h 4518837"/>
              <a:gd name="connsiteX3" fmla="*/ 0 w 5039833"/>
              <a:gd name="connsiteY3" fmla="*/ 4518837 h 4518837"/>
              <a:gd name="connsiteX4" fmla="*/ 0 w 5039833"/>
              <a:gd name="connsiteY4" fmla="*/ 0 h 4518837"/>
              <a:gd name="connsiteX0" fmla="*/ 0 w 5039833"/>
              <a:gd name="connsiteY0" fmla="*/ 0 h 4518837"/>
              <a:gd name="connsiteX1" fmla="*/ 5039833 w 5039833"/>
              <a:gd name="connsiteY1" fmla="*/ 0 h 4518837"/>
              <a:gd name="connsiteX2" fmla="*/ 5039833 w 5039833"/>
              <a:gd name="connsiteY2" fmla="*/ 4518837 h 4518837"/>
              <a:gd name="connsiteX3" fmla="*/ 0 w 5039833"/>
              <a:gd name="connsiteY3" fmla="*/ 4518837 h 4518837"/>
              <a:gd name="connsiteX4" fmla="*/ 0 w 5039833"/>
              <a:gd name="connsiteY4" fmla="*/ 0 h 4518837"/>
              <a:gd name="connsiteX0" fmla="*/ 0 w 5039833"/>
              <a:gd name="connsiteY0" fmla="*/ 0 h 4518837"/>
              <a:gd name="connsiteX1" fmla="*/ 5039833 w 5039833"/>
              <a:gd name="connsiteY1" fmla="*/ 0 h 4518837"/>
              <a:gd name="connsiteX2" fmla="*/ 5039833 w 5039833"/>
              <a:gd name="connsiteY2" fmla="*/ 4518837 h 4518837"/>
              <a:gd name="connsiteX3" fmla="*/ 0 w 5039833"/>
              <a:gd name="connsiteY3" fmla="*/ 4518837 h 4518837"/>
              <a:gd name="connsiteX4" fmla="*/ 0 w 5039833"/>
              <a:gd name="connsiteY4" fmla="*/ 0 h 4518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39833" h="4518837" fill="none" extrusionOk="0">
                <a:moveTo>
                  <a:pt x="0" y="0"/>
                </a:moveTo>
                <a:cubicBezTo>
                  <a:pt x="1369498" y="79304"/>
                  <a:pt x="4456451" y="-9470"/>
                  <a:pt x="5039833" y="0"/>
                </a:cubicBezTo>
                <a:cubicBezTo>
                  <a:pt x="5161967" y="1013439"/>
                  <a:pt x="4523629" y="2569484"/>
                  <a:pt x="5039833" y="4518837"/>
                </a:cubicBezTo>
                <a:cubicBezTo>
                  <a:pt x="2730923" y="4172248"/>
                  <a:pt x="2279590" y="4590629"/>
                  <a:pt x="0" y="4518837"/>
                </a:cubicBezTo>
                <a:cubicBezTo>
                  <a:pt x="92572" y="2887655"/>
                  <a:pt x="346968" y="1774746"/>
                  <a:pt x="0" y="0"/>
                </a:cubicBezTo>
                <a:close/>
              </a:path>
              <a:path w="5039833" h="4518837" stroke="0" extrusionOk="0">
                <a:moveTo>
                  <a:pt x="0" y="0"/>
                </a:moveTo>
                <a:cubicBezTo>
                  <a:pt x="691390" y="-69531"/>
                  <a:pt x="4206146" y="-139654"/>
                  <a:pt x="5039833" y="0"/>
                </a:cubicBezTo>
                <a:cubicBezTo>
                  <a:pt x="4661314" y="1736862"/>
                  <a:pt x="5079845" y="3361390"/>
                  <a:pt x="5039833" y="4518837"/>
                </a:cubicBezTo>
                <a:cubicBezTo>
                  <a:pt x="3053619" y="4656198"/>
                  <a:pt x="1939554" y="4547186"/>
                  <a:pt x="0" y="4518837"/>
                </a:cubicBezTo>
                <a:cubicBezTo>
                  <a:pt x="-54111" y="2415326"/>
                  <a:pt x="74985" y="1049837"/>
                  <a:pt x="0" y="0"/>
                </a:cubicBezTo>
                <a:close/>
              </a:path>
              <a:path w="5039833" h="4518837" fill="none" stroke="0" extrusionOk="0">
                <a:moveTo>
                  <a:pt x="0" y="0"/>
                </a:moveTo>
                <a:cubicBezTo>
                  <a:pt x="1407437" y="41950"/>
                  <a:pt x="4499894" y="102328"/>
                  <a:pt x="5039833" y="0"/>
                </a:cubicBezTo>
                <a:cubicBezTo>
                  <a:pt x="4968010" y="1094737"/>
                  <a:pt x="5027162" y="3133765"/>
                  <a:pt x="5039833" y="4518837"/>
                </a:cubicBezTo>
                <a:cubicBezTo>
                  <a:pt x="2790458" y="4231706"/>
                  <a:pt x="2242879" y="4702344"/>
                  <a:pt x="0" y="4518837"/>
                </a:cubicBezTo>
                <a:cubicBezTo>
                  <a:pt x="27650" y="2908073"/>
                  <a:pt x="61082" y="1983586"/>
                  <a:pt x="0" y="0"/>
                </a:cubicBezTo>
                <a:close/>
              </a:path>
              <a:path w="5039833" h="4518837" fill="none" stroke="0" extrusionOk="0">
                <a:moveTo>
                  <a:pt x="0" y="0"/>
                </a:moveTo>
                <a:cubicBezTo>
                  <a:pt x="1437037" y="-23666"/>
                  <a:pt x="4537726" y="76373"/>
                  <a:pt x="5039833" y="0"/>
                </a:cubicBezTo>
                <a:cubicBezTo>
                  <a:pt x="5069547" y="902874"/>
                  <a:pt x="4697301" y="2843880"/>
                  <a:pt x="5039833" y="4518837"/>
                </a:cubicBezTo>
                <a:cubicBezTo>
                  <a:pt x="2790462" y="4152868"/>
                  <a:pt x="2253415" y="4595880"/>
                  <a:pt x="0" y="4518837"/>
                </a:cubicBezTo>
                <a:cubicBezTo>
                  <a:pt x="-38982" y="2836052"/>
                  <a:pt x="188323" y="1746757"/>
                  <a:pt x="0" y="0"/>
                </a:cubicBezTo>
                <a:close/>
              </a:path>
            </a:pathLst>
          </a:custGeom>
          <a:solidFill>
            <a:srgbClr val="F8F3EC"/>
          </a:solidFill>
          <a:ln>
            <a:noFill/>
            <a:extLst>
              <a:ext uri="{C807C97D-BFC1-408E-A445-0C87EB9F89A2}">
                <ask:lineSketchStyleProps xmlns:ask="http://schemas.microsoft.com/office/drawing/2018/sketchyshapes" sd="240740546">
                  <a:custGeom>
                    <a:avLst/>
                    <a:gdLst>
                      <a:gd name="connsiteX0" fmla="*/ 0 w 5039833"/>
                      <a:gd name="connsiteY0" fmla="*/ 0 h 4518837"/>
                      <a:gd name="connsiteX1" fmla="*/ 5039833 w 5039833"/>
                      <a:gd name="connsiteY1" fmla="*/ 0 h 4518837"/>
                      <a:gd name="connsiteX2" fmla="*/ 5039833 w 5039833"/>
                      <a:gd name="connsiteY2" fmla="*/ 4518837 h 4518837"/>
                      <a:gd name="connsiteX3" fmla="*/ 0 w 5039833"/>
                      <a:gd name="connsiteY3" fmla="*/ 4518837 h 4518837"/>
                      <a:gd name="connsiteX4" fmla="*/ 0 w 5039833"/>
                      <a:gd name="connsiteY4" fmla="*/ 0 h 4518837"/>
                      <a:gd name="connsiteX0" fmla="*/ 0 w 5039833"/>
                      <a:gd name="connsiteY0" fmla="*/ 0 h 4518837"/>
                      <a:gd name="connsiteX1" fmla="*/ 5039833 w 5039833"/>
                      <a:gd name="connsiteY1" fmla="*/ 0 h 4518837"/>
                      <a:gd name="connsiteX2" fmla="*/ 5039833 w 5039833"/>
                      <a:gd name="connsiteY2" fmla="*/ 4518837 h 4518837"/>
                      <a:gd name="connsiteX3" fmla="*/ 0 w 5039833"/>
                      <a:gd name="connsiteY3" fmla="*/ 4518837 h 4518837"/>
                      <a:gd name="connsiteX4" fmla="*/ 0 w 5039833"/>
                      <a:gd name="connsiteY4" fmla="*/ 0 h 45188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39833" h="4518837" fill="none" extrusionOk="0">
                        <a:moveTo>
                          <a:pt x="0" y="0"/>
                        </a:moveTo>
                        <a:cubicBezTo>
                          <a:pt x="1405108" y="68426"/>
                          <a:pt x="4475911" y="44210"/>
                          <a:pt x="5039833" y="0"/>
                        </a:cubicBezTo>
                        <a:cubicBezTo>
                          <a:pt x="5092565" y="1140721"/>
                          <a:pt x="4716278" y="2708360"/>
                          <a:pt x="5039833" y="4518837"/>
                        </a:cubicBezTo>
                        <a:cubicBezTo>
                          <a:pt x="2744944" y="4194810"/>
                          <a:pt x="2277773" y="4602569"/>
                          <a:pt x="0" y="4518837"/>
                        </a:cubicBezTo>
                        <a:cubicBezTo>
                          <a:pt x="-138549" y="2912398"/>
                          <a:pt x="174252" y="1720358"/>
                          <a:pt x="0" y="0"/>
                        </a:cubicBezTo>
                        <a:close/>
                      </a:path>
                      <a:path w="5039833" h="4518837" stroke="0" extrusionOk="0">
                        <a:moveTo>
                          <a:pt x="0" y="0"/>
                        </a:moveTo>
                        <a:cubicBezTo>
                          <a:pt x="615282" y="-110399"/>
                          <a:pt x="4263051" y="-142586"/>
                          <a:pt x="5039833" y="0"/>
                        </a:cubicBezTo>
                        <a:cubicBezTo>
                          <a:pt x="4791442" y="1897482"/>
                          <a:pt x="5154920" y="3316312"/>
                          <a:pt x="5039833" y="4518837"/>
                        </a:cubicBezTo>
                        <a:cubicBezTo>
                          <a:pt x="2883914" y="4611358"/>
                          <a:pt x="1945276" y="4582424"/>
                          <a:pt x="0" y="4518837"/>
                        </a:cubicBezTo>
                        <a:cubicBezTo>
                          <a:pt x="85643" y="2512364"/>
                          <a:pt x="33456" y="1009763"/>
                          <a:pt x="0" y="0"/>
                        </a:cubicBezTo>
                        <a:close/>
                      </a:path>
                      <a:path w="5039833" h="4518837" fill="none" stroke="0" extrusionOk="0">
                        <a:moveTo>
                          <a:pt x="0" y="0"/>
                        </a:moveTo>
                        <a:cubicBezTo>
                          <a:pt x="1425817" y="48956"/>
                          <a:pt x="4514079" y="133652"/>
                          <a:pt x="5039833" y="0"/>
                        </a:cubicBezTo>
                        <a:cubicBezTo>
                          <a:pt x="4949217" y="1189532"/>
                          <a:pt x="4789232" y="3033608"/>
                          <a:pt x="5039833" y="4518837"/>
                        </a:cubicBezTo>
                        <a:cubicBezTo>
                          <a:pt x="2885244" y="4236106"/>
                          <a:pt x="2180754" y="4649480"/>
                          <a:pt x="0" y="4518837"/>
                        </a:cubicBezTo>
                        <a:cubicBezTo>
                          <a:pt x="-158640" y="2860570"/>
                          <a:pt x="139492" y="185238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C565AE-99BB-4FE8-95DA-B95AE256C8E0}"/>
              </a:ext>
            </a:extLst>
          </p:cNvPr>
          <p:cNvSpPr txBox="1"/>
          <p:nvPr/>
        </p:nvSpPr>
        <p:spPr>
          <a:xfrm>
            <a:off x="4435484" y="3167390"/>
            <a:ext cx="34848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3200" b="1" spc="18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시연 영상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963FEF0-0B2A-6C44-8AD4-FB4028386A12}"/>
              </a:ext>
            </a:extLst>
          </p:cNvPr>
          <p:cNvSpPr/>
          <p:nvPr/>
        </p:nvSpPr>
        <p:spPr>
          <a:xfrm>
            <a:off x="1039680" y="416834"/>
            <a:ext cx="4446720" cy="412909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C4A0530-38DC-6142-AE0F-546AB3AF854C}"/>
              </a:ext>
            </a:extLst>
          </p:cNvPr>
          <p:cNvSpPr txBox="1"/>
          <p:nvPr/>
        </p:nvSpPr>
        <p:spPr>
          <a:xfrm>
            <a:off x="137015" y="264218"/>
            <a:ext cx="9252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spc="300" dirty="0">
                <a:solidFill>
                  <a:schemeClr val="bg1"/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Part 5</a:t>
            </a:r>
            <a:endParaRPr lang="ko-KR" altLang="en-US" sz="1400" b="1" spc="300" dirty="0">
              <a:solidFill>
                <a:schemeClr val="bg1"/>
              </a:solidFill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1FF77F-FF2B-A04F-A997-66F7152C2645}"/>
              </a:ext>
            </a:extLst>
          </p:cNvPr>
          <p:cNvSpPr txBox="1"/>
          <p:nvPr/>
        </p:nvSpPr>
        <p:spPr>
          <a:xfrm>
            <a:off x="1039718" y="171452"/>
            <a:ext cx="461679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서비스 기능 소개</a:t>
            </a: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AA023C25-4490-1F49-9EDA-F45AAD5BED11}"/>
              </a:ext>
            </a:extLst>
          </p:cNvPr>
          <p:cNvCxnSpPr>
            <a:cxnSpLocks/>
          </p:cNvCxnSpPr>
          <p:nvPr/>
        </p:nvCxnSpPr>
        <p:spPr>
          <a:xfrm>
            <a:off x="965801" y="275453"/>
            <a:ext cx="0" cy="561441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26869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otGrid">
          <a:fgClr>
            <a:schemeClr val="bg1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대체 처리 16">
            <a:extLst>
              <a:ext uri="{FF2B5EF4-FFF2-40B4-BE49-F238E27FC236}">
                <a16:creationId xmlns:a16="http://schemas.microsoft.com/office/drawing/2014/main" id="{2755DDB6-AC85-124A-A9FC-7951DDFC8254}"/>
              </a:ext>
            </a:extLst>
          </p:cNvPr>
          <p:cNvSpPr/>
          <p:nvPr/>
        </p:nvSpPr>
        <p:spPr>
          <a:xfrm>
            <a:off x="6096000" y="1594410"/>
            <a:ext cx="5803075" cy="4370119"/>
          </a:xfrm>
          <a:prstGeom prst="flowChartAlternate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aphicFrame>
        <p:nvGraphicFramePr>
          <p:cNvPr id="4" name="차트 3">
            <a:extLst>
              <a:ext uri="{FF2B5EF4-FFF2-40B4-BE49-F238E27FC236}">
                <a16:creationId xmlns:a16="http://schemas.microsoft.com/office/drawing/2014/main" id="{D6B0FF85-E1EB-4E7E-8BFE-E38606C3425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25936859"/>
              </p:ext>
            </p:extLst>
          </p:nvPr>
        </p:nvGraphicFramePr>
        <p:xfrm>
          <a:off x="6471187" y="1870368"/>
          <a:ext cx="5168106" cy="38894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19" name="그래픽 18" descr="오른쪽으로 향하는 당근">
            <a:extLst>
              <a:ext uri="{FF2B5EF4-FFF2-40B4-BE49-F238E27FC236}">
                <a16:creationId xmlns:a16="http://schemas.microsoft.com/office/drawing/2014/main" id="{92CD566D-1C5E-40F4-ACEF-85A53C7042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94606" y="3322269"/>
            <a:ext cx="914400" cy="91440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323BADB5-DB06-954D-AB15-4D5F22B30986}"/>
              </a:ext>
            </a:extLst>
          </p:cNvPr>
          <p:cNvSpPr/>
          <p:nvPr/>
        </p:nvSpPr>
        <p:spPr>
          <a:xfrm>
            <a:off x="1039680" y="416834"/>
            <a:ext cx="2593533" cy="412909"/>
          </a:xfrm>
          <a:prstGeom prst="rect">
            <a:avLst/>
          </a:prstGeom>
          <a:solidFill>
            <a:srgbClr val="BFA9FF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0FD56B-45BA-7148-859F-8BBBB877B01D}"/>
              </a:ext>
            </a:extLst>
          </p:cNvPr>
          <p:cNvSpPr txBox="1"/>
          <p:nvPr/>
        </p:nvSpPr>
        <p:spPr>
          <a:xfrm>
            <a:off x="137015" y="264218"/>
            <a:ext cx="9252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Part 6</a:t>
            </a:r>
            <a:endParaRPr lang="ko-KR" altLang="en-US" sz="1400" b="1" spc="300" dirty="0">
              <a:solidFill>
                <a:schemeClr val="tx1">
                  <a:lumMod val="75000"/>
                  <a:lumOff val="25000"/>
                </a:schemeClr>
              </a:solidFill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F466CD7-1505-A14B-8F95-6A552E688BBD}"/>
              </a:ext>
            </a:extLst>
          </p:cNvPr>
          <p:cNvSpPr txBox="1"/>
          <p:nvPr/>
        </p:nvSpPr>
        <p:spPr>
          <a:xfrm>
            <a:off x="1039719" y="164636"/>
            <a:ext cx="269103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기대 효과</a:t>
            </a:r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EF339073-03EB-7948-BDA9-CC07A4069130}"/>
              </a:ext>
            </a:extLst>
          </p:cNvPr>
          <p:cNvCxnSpPr>
            <a:cxnSpLocks/>
          </p:cNvCxnSpPr>
          <p:nvPr/>
        </p:nvCxnSpPr>
        <p:spPr>
          <a:xfrm>
            <a:off x="965801" y="294037"/>
            <a:ext cx="0" cy="561441"/>
          </a:xfrm>
          <a:prstGeom prst="line">
            <a:avLst/>
          </a:prstGeom>
          <a:ln w="22225">
            <a:solidFill>
              <a:srgbClr val="9965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>
            <a:extLst>
              <a:ext uri="{FF2B5EF4-FFF2-40B4-BE49-F238E27FC236}">
                <a16:creationId xmlns:a16="http://schemas.microsoft.com/office/drawing/2014/main" id="{B5497F7F-A992-FD40-99F0-129FEBE946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5801" y="1994263"/>
            <a:ext cx="3570416" cy="3570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8645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965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1">
            <a:extLst>
              <a:ext uri="{FF2B5EF4-FFF2-40B4-BE49-F238E27FC236}">
                <a16:creationId xmlns:a16="http://schemas.microsoft.com/office/drawing/2014/main" id="{820AEE23-84FF-6D45-8439-D2795AA204AE}"/>
              </a:ext>
            </a:extLst>
          </p:cNvPr>
          <p:cNvSpPr/>
          <p:nvPr/>
        </p:nvSpPr>
        <p:spPr>
          <a:xfrm>
            <a:off x="3628883" y="1339702"/>
            <a:ext cx="5039833" cy="4518837"/>
          </a:xfrm>
          <a:custGeom>
            <a:avLst/>
            <a:gdLst>
              <a:gd name="connsiteX0" fmla="*/ 0 w 5039833"/>
              <a:gd name="connsiteY0" fmla="*/ 0 h 4518837"/>
              <a:gd name="connsiteX1" fmla="*/ 5039833 w 5039833"/>
              <a:gd name="connsiteY1" fmla="*/ 0 h 4518837"/>
              <a:gd name="connsiteX2" fmla="*/ 5039833 w 5039833"/>
              <a:gd name="connsiteY2" fmla="*/ 4518837 h 4518837"/>
              <a:gd name="connsiteX3" fmla="*/ 0 w 5039833"/>
              <a:gd name="connsiteY3" fmla="*/ 4518837 h 4518837"/>
              <a:gd name="connsiteX4" fmla="*/ 0 w 5039833"/>
              <a:gd name="connsiteY4" fmla="*/ 0 h 4518837"/>
              <a:gd name="connsiteX0" fmla="*/ 0 w 5039833"/>
              <a:gd name="connsiteY0" fmla="*/ 0 h 4518837"/>
              <a:gd name="connsiteX1" fmla="*/ 5039833 w 5039833"/>
              <a:gd name="connsiteY1" fmla="*/ 0 h 4518837"/>
              <a:gd name="connsiteX2" fmla="*/ 5039833 w 5039833"/>
              <a:gd name="connsiteY2" fmla="*/ 4518837 h 4518837"/>
              <a:gd name="connsiteX3" fmla="*/ 0 w 5039833"/>
              <a:gd name="connsiteY3" fmla="*/ 4518837 h 4518837"/>
              <a:gd name="connsiteX4" fmla="*/ 0 w 5039833"/>
              <a:gd name="connsiteY4" fmla="*/ 0 h 4518837"/>
              <a:gd name="connsiteX0" fmla="*/ 0 w 5039833"/>
              <a:gd name="connsiteY0" fmla="*/ 0 h 4518837"/>
              <a:gd name="connsiteX1" fmla="*/ 5039833 w 5039833"/>
              <a:gd name="connsiteY1" fmla="*/ 0 h 4518837"/>
              <a:gd name="connsiteX2" fmla="*/ 5039833 w 5039833"/>
              <a:gd name="connsiteY2" fmla="*/ 4518837 h 4518837"/>
              <a:gd name="connsiteX3" fmla="*/ 0 w 5039833"/>
              <a:gd name="connsiteY3" fmla="*/ 4518837 h 4518837"/>
              <a:gd name="connsiteX4" fmla="*/ 0 w 5039833"/>
              <a:gd name="connsiteY4" fmla="*/ 0 h 4518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39833" h="4518837" fill="none" extrusionOk="0">
                <a:moveTo>
                  <a:pt x="0" y="0"/>
                </a:moveTo>
                <a:cubicBezTo>
                  <a:pt x="1369498" y="79304"/>
                  <a:pt x="4456451" y="-9470"/>
                  <a:pt x="5039833" y="0"/>
                </a:cubicBezTo>
                <a:cubicBezTo>
                  <a:pt x="5161967" y="1013439"/>
                  <a:pt x="4523629" y="2569484"/>
                  <a:pt x="5039833" y="4518837"/>
                </a:cubicBezTo>
                <a:cubicBezTo>
                  <a:pt x="2730923" y="4172248"/>
                  <a:pt x="2279590" y="4590629"/>
                  <a:pt x="0" y="4518837"/>
                </a:cubicBezTo>
                <a:cubicBezTo>
                  <a:pt x="92572" y="2887655"/>
                  <a:pt x="346968" y="1774746"/>
                  <a:pt x="0" y="0"/>
                </a:cubicBezTo>
                <a:close/>
              </a:path>
              <a:path w="5039833" h="4518837" stroke="0" extrusionOk="0">
                <a:moveTo>
                  <a:pt x="0" y="0"/>
                </a:moveTo>
                <a:cubicBezTo>
                  <a:pt x="691390" y="-69531"/>
                  <a:pt x="4206146" y="-139654"/>
                  <a:pt x="5039833" y="0"/>
                </a:cubicBezTo>
                <a:cubicBezTo>
                  <a:pt x="4661314" y="1736862"/>
                  <a:pt x="5079845" y="3361390"/>
                  <a:pt x="5039833" y="4518837"/>
                </a:cubicBezTo>
                <a:cubicBezTo>
                  <a:pt x="3053619" y="4656198"/>
                  <a:pt x="1939554" y="4547186"/>
                  <a:pt x="0" y="4518837"/>
                </a:cubicBezTo>
                <a:cubicBezTo>
                  <a:pt x="-54111" y="2415326"/>
                  <a:pt x="74985" y="1049837"/>
                  <a:pt x="0" y="0"/>
                </a:cubicBezTo>
                <a:close/>
              </a:path>
              <a:path w="5039833" h="4518837" fill="none" stroke="0" extrusionOk="0">
                <a:moveTo>
                  <a:pt x="0" y="0"/>
                </a:moveTo>
                <a:cubicBezTo>
                  <a:pt x="1407437" y="41950"/>
                  <a:pt x="4499894" y="102328"/>
                  <a:pt x="5039833" y="0"/>
                </a:cubicBezTo>
                <a:cubicBezTo>
                  <a:pt x="4968010" y="1094737"/>
                  <a:pt x="5027162" y="3133765"/>
                  <a:pt x="5039833" y="4518837"/>
                </a:cubicBezTo>
                <a:cubicBezTo>
                  <a:pt x="2790458" y="4231706"/>
                  <a:pt x="2242879" y="4702344"/>
                  <a:pt x="0" y="4518837"/>
                </a:cubicBezTo>
                <a:cubicBezTo>
                  <a:pt x="27650" y="2908073"/>
                  <a:pt x="61082" y="1983586"/>
                  <a:pt x="0" y="0"/>
                </a:cubicBezTo>
                <a:close/>
              </a:path>
              <a:path w="5039833" h="4518837" fill="none" stroke="0" extrusionOk="0">
                <a:moveTo>
                  <a:pt x="0" y="0"/>
                </a:moveTo>
                <a:cubicBezTo>
                  <a:pt x="1437037" y="-23666"/>
                  <a:pt x="4537726" y="76373"/>
                  <a:pt x="5039833" y="0"/>
                </a:cubicBezTo>
                <a:cubicBezTo>
                  <a:pt x="5069547" y="902874"/>
                  <a:pt x="4697301" y="2843880"/>
                  <a:pt x="5039833" y="4518837"/>
                </a:cubicBezTo>
                <a:cubicBezTo>
                  <a:pt x="2790462" y="4152868"/>
                  <a:pt x="2253415" y="4595880"/>
                  <a:pt x="0" y="4518837"/>
                </a:cubicBezTo>
                <a:cubicBezTo>
                  <a:pt x="-38982" y="2836052"/>
                  <a:pt x="188323" y="1746757"/>
                  <a:pt x="0" y="0"/>
                </a:cubicBezTo>
                <a:close/>
              </a:path>
            </a:pathLst>
          </a:custGeom>
          <a:solidFill>
            <a:srgbClr val="F8F3EC"/>
          </a:solidFill>
          <a:ln>
            <a:noFill/>
            <a:extLst>
              <a:ext uri="{C807C97D-BFC1-408E-A445-0C87EB9F89A2}">
                <ask:lineSketchStyleProps xmlns:ask="http://schemas.microsoft.com/office/drawing/2018/sketchyshapes" sd="240740546">
                  <a:custGeom>
                    <a:avLst/>
                    <a:gdLst>
                      <a:gd name="connsiteX0" fmla="*/ 0 w 5039833"/>
                      <a:gd name="connsiteY0" fmla="*/ 0 h 4518837"/>
                      <a:gd name="connsiteX1" fmla="*/ 5039833 w 5039833"/>
                      <a:gd name="connsiteY1" fmla="*/ 0 h 4518837"/>
                      <a:gd name="connsiteX2" fmla="*/ 5039833 w 5039833"/>
                      <a:gd name="connsiteY2" fmla="*/ 4518837 h 4518837"/>
                      <a:gd name="connsiteX3" fmla="*/ 0 w 5039833"/>
                      <a:gd name="connsiteY3" fmla="*/ 4518837 h 4518837"/>
                      <a:gd name="connsiteX4" fmla="*/ 0 w 5039833"/>
                      <a:gd name="connsiteY4" fmla="*/ 0 h 4518837"/>
                      <a:gd name="connsiteX0" fmla="*/ 0 w 5039833"/>
                      <a:gd name="connsiteY0" fmla="*/ 0 h 4518837"/>
                      <a:gd name="connsiteX1" fmla="*/ 5039833 w 5039833"/>
                      <a:gd name="connsiteY1" fmla="*/ 0 h 4518837"/>
                      <a:gd name="connsiteX2" fmla="*/ 5039833 w 5039833"/>
                      <a:gd name="connsiteY2" fmla="*/ 4518837 h 4518837"/>
                      <a:gd name="connsiteX3" fmla="*/ 0 w 5039833"/>
                      <a:gd name="connsiteY3" fmla="*/ 4518837 h 4518837"/>
                      <a:gd name="connsiteX4" fmla="*/ 0 w 5039833"/>
                      <a:gd name="connsiteY4" fmla="*/ 0 h 45188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39833" h="4518837" fill="none" extrusionOk="0">
                        <a:moveTo>
                          <a:pt x="0" y="0"/>
                        </a:moveTo>
                        <a:cubicBezTo>
                          <a:pt x="1405108" y="68426"/>
                          <a:pt x="4475911" y="44210"/>
                          <a:pt x="5039833" y="0"/>
                        </a:cubicBezTo>
                        <a:cubicBezTo>
                          <a:pt x="5092565" y="1140721"/>
                          <a:pt x="4716278" y="2708360"/>
                          <a:pt x="5039833" y="4518837"/>
                        </a:cubicBezTo>
                        <a:cubicBezTo>
                          <a:pt x="2744944" y="4194810"/>
                          <a:pt x="2277773" y="4602569"/>
                          <a:pt x="0" y="4518837"/>
                        </a:cubicBezTo>
                        <a:cubicBezTo>
                          <a:pt x="-138549" y="2912398"/>
                          <a:pt x="174252" y="1720358"/>
                          <a:pt x="0" y="0"/>
                        </a:cubicBezTo>
                        <a:close/>
                      </a:path>
                      <a:path w="5039833" h="4518837" stroke="0" extrusionOk="0">
                        <a:moveTo>
                          <a:pt x="0" y="0"/>
                        </a:moveTo>
                        <a:cubicBezTo>
                          <a:pt x="615282" y="-110399"/>
                          <a:pt x="4263051" y="-142586"/>
                          <a:pt x="5039833" y="0"/>
                        </a:cubicBezTo>
                        <a:cubicBezTo>
                          <a:pt x="4791442" y="1897482"/>
                          <a:pt x="5154920" y="3316312"/>
                          <a:pt x="5039833" y="4518837"/>
                        </a:cubicBezTo>
                        <a:cubicBezTo>
                          <a:pt x="2883914" y="4611358"/>
                          <a:pt x="1945276" y="4582424"/>
                          <a:pt x="0" y="4518837"/>
                        </a:cubicBezTo>
                        <a:cubicBezTo>
                          <a:pt x="85643" y="2512364"/>
                          <a:pt x="33456" y="1009763"/>
                          <a:pt x="0" y="0"/>
                        </a:cubicBezTo>
                        <a:close/>
                      </a:path>
                      <a:path w="5039833" h="4518837" fill="none" stroke="0" extrusionOk="0">
                        <a:moveTo>
                          <a:pt x="0" y="0"/>
                        </a:moveTo>
                        <a:cubicBezTo>
                          <a:pt x="1425817" y="48956"/>
                          <a:pt x="4514079" y="133652"/>
                          <a:pt x="5039833" y="0"/>
                        </a:cubicBezTo>
                        <a:cubicBezTo>
                          <a:pt x="4949217" y="1189532"/>
                          <a:pt x="4789232" y="3033608"/>
                          <a:pt x="5039833" y="4518837"/>
                        </a:cubicBezTo>
                        <a:cubicBezTo>
                          <a:pt x="2885244" y="4236106"/>
                          <a:pt x="2180754" y="4649480"/>
                          <a:pt x="0" y="4518837"/>
                        </a:cubicBezTo>
                        <a:cubicBezTo>
                          <a:pt x="-158640" y="2860570"/>
                          <a:pt x="139492" y="185238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C565AE-99BB-4FE8-95DA-B95AE256C8E0}"/>
              </a:ext>
            </a:extLst>
          </p:cNvPr>
          <p:cNvSpPr txBox="1"/>
          <p:nvPr/>
        </p:nvSpPr>
        <p:spPr>
          <a:xfrm>
            <a:off x="4998119" y="3183621"/>
            <a:ext cx="21957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4800" b="1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Q&amp;A</a:t>
            </a:r>
            <a:endParaRPr lang="ko-KR" altLang="en-US" sz="4800" b="1" spc="600" dirty="0">
              <a:solidFill>
                <a:schemeClr val="tx1">
                  <a:lumMod val="75000"/>
                  <a:lumOff val="25000"/>
                </a:schemeClr>
              </a:solidFill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173691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965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1">
            <a:extLst>
              <a:ext uri="{FF2B5EF4-FFF2-40B4-BE49-F238E27FC236}">
                <a16:creationId xmlns:a16="http://schemas.microsoft.com/office/drawing/2014/main" id="{820AEE23-84FF-6D45-8439-D2795AA204AE}"/>
              </a:ext>
            </a:extLst>
          </p:cNvPr>
          <p:cNvSpPr/>
          <p:nvPr/>
        </p:nvSpPr>
        <p:spPr>
          <a:xfrm>
            <a:off x="3628883" y="1339702"/>
            <a:ext cx="5039833" cy="4518837"/>
          </a:xfrm>
          <a:custGeom>
            <a:avLst/>
            <a:gdLst>
              <a:gd name="connsiteX0" fmla="*/ 0 w 5039833"/>
              <a:gd name="connsiteY0" fmla="*/ 0 h 4518837"/>
              <a:gd name="connsiteX1" fmla="*/ 5039833 w 5039833"/>
              <a:gd name="connsiteY1" fmla="*/ 0 h 4518837"/>
              <a:gd name="connsiteX2" fmla="*/ 5039833 w 5039833"/>
              <a:gd name="connsiteY2" fmla="*/ 4518837 h 4518837"/>
              <a:gd name="connsiteX3" fmla="*/ 0 w 5039833"/>
              <a:gd name="connsiteY3" fmla="*/ 4518837 h 4518837"/>
              <a:gd name="connsiteX4" fmla="*/ 0 w 5039833"/>
              <a:gd name="connsiteY4" fmla="*/ 0 h 4518837"/>
              <a:gd name="connsiteX0" fmla="*/ 0 w 5039833"/>
              <a:gd name="connsiteY0" fmla="*/ 0 h 4518837"/>
              <a:gd name="connsiteX1" fmla="*/ 5039833 w 5039833"/>
              <a:gd name="connsiteY1" fmla="*/ 0 h 4518837"/>
              <a:gd name="connsiteX2" fmla="*/ 5039833 w 5039833"/>
              <a:gd name="connsiteY2" fmla="*/ 4518837 h 4518837"/>
              <a:gd name="connsiteX3" fmla="*/ 0 w 5039833"/>
              <a:gd name="connsiteY3" fmla="*/ 4518837 h 4518837"/>
              <a:gd name="connsiteX4" fmla="*/ 0 w 5039833"/>
              <a:gd name="connsiteY4" fmla="*/ 0 h 4518837"/>
              <a:gd name="connsiteX0" fmla="*/ 0 w 5039833"/>
              <a:gd name="connsiteY0" fmla="*/ 0 h 4518837"/>
              <a:gd name="connsiteX1" fmla="*/ 5039833 w 5039833"/>
              <a:gd name="connsiteY1" fmla="*/ 0 h 4518837"/>
              <a:gd name="connsiteX2" fmla="*/ 5039833 w 5039833"/>
              <a:gd name="connsiteY2" fmla="*/ 4518837 h 4518837"/>
              <a:gd name="connsiteX3" fmla="*/ 0 w 5039833"/>
              <a:gd name="connsiteY3" fmla="*/ 4518837 h 4518837"/>
              <a:gd name="connsiteX4" fmla="*/ 0 w 5039833"/>
              <a:gd name="connsiteY4" fmla="*/ 0 h 4518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39833" h="4518837" fill="none" extrusionOk="0">
                <a:moveTo>
                  <a:pt x="0" y="0"/>
                </a:moveTo>
                <a:cubicBezTo>
                  <a:pt x="1369498" y="79304"/>
                  <a:pt x="4456451" y="-9470"/>
                  <a:pt x="5039833" y="0"/>
                </a:cubicBezTo>
                <a:cubicBezTo>
                  <a:pt x="5161967" y="1013439"/>
                  <a:pt x="4523629" y="2569484"/>
                  <a:pt x="5039833" y="4518837"/>
                </a:cubicBezTo>
                <a:cubicBezTo>
                  <a:pt x="2730923" y="4172248"/>
                  <a:pt x="2279590" y="4590629"/>
                  <a:pt x="0" y="4518837"/>
                </a:cubicBezTo>
                <a:cubicBezTo>
                  <a:pt x="92572" y="2887655"/>
                  <a:pt x="346968" y="1774746"/>
                  <a:pt x="0" y="0"/>
                </a:cubicBezTo>
                <a:close/>
              </a:path>
              <a:path w="5039833" h="4518837" stroke="0" extrusionOk="0">
                <a:moveTo>
                  <a:pt x="0" y="0"/>
                </a:moveTo>
                <a:cubicBezTo>
                  <a:pt x="691390" y="-69531"/>
                  <a:pt x="4206146" y="-139654"/>
                  <a:pt x="5039833" y="0"/>
                </a:cubicBezTo>
                <a:cubicBezTo>
                  <a:pt x="4661314" y="1736862"/>
                  <a:pt x="5079845" y="3361390"/>
                  <a:pt x="5039833" y="4518837"/>
                </a:cubicBezTo>
                <a:cubicBezTo>
                  <a:pt x="3053619" y="4656198"/>
                  <a:pt x="1939554" y="4547186"/>
                  <a:pt x="0" y="4518837"/>
                </a:cubicBezTo>
                <a:cubicBezTo>
                  <a:pt x="-54111" y="2415326"/>
                  <a:pt x="74985" y="1049837"/>
                  <a:pt x="0" y="0"/>
                </a:cubicBezTo>
                <a:close/>
              </a:path>
              <a:path w="5039833" h="4518837" fill="none" stroke="0" extrusionOk="0">
                <a:moveTo>
                  <a:pt x="0" y="0"/>
                </a:moveTo>
                <a:cubicBezTo>
                  <a:pt x="1407437" y="41950"/>
                  <a:pt x="4499894" y="102328"/>
                  <a:pt x="5039833" y="0"/>
                </a:cubicBezTo>
                <a:cubicBezTo>
                  <a:pt x="4968010" y="1094737"/>
                  <a:pt x="5027162" y="3133765"/>
                  <a:pt x="5039833" y="4518837"/>
                </a:cubicBezTo>
                <a:cubicBezTo>
                  <a:pt x="2790458" y="4231706"/>
                  <a:pt x="2242879" y="4702344"/>
                  <a:pt x="0" y="4518837"/>
                </a:cubicBezTo>
                <a:cubicBezTo>
                  <a:pt x="27650" y="2908073"/>
                  <a:pt x="61082" y="1983586"/>
                  <a:pt x="0" y="0"/>
                </a:cubicBezTo>
                <a:close/>
              </a:path>
              <a:path w="5039833" h="4518837" fill="none" stroke="0" extrusionOk="0">
                <a:moveTo>
                  <a:pt x="0" y="0"/>
                </a:moveTo>
                <a:cubicBezTo>
                  <a:pt x="1437037" y="-23666"/>
                  <a:pt x="4537726" y="76373"/>
                  <a:pt x="5039833" y="0"/>
                </a:cubicBezTo>
                <a:cubicBezTo>
                  <a:pt x="5069547" y="902874"/>
                  <a:pt x="4697301" y="2843880"/>
                  <a:pt x="5039833" y="4518837"/>
                </a:cubicBezTo>
                <a:cubicBezTo>
                  <a:pt x="2790462" y="4152868"/>
                  <a:pt x="2253415" y="4595880"/>
                  <a:pt x="0" y="4518837"/>
                </a:cubicBezTo>
                <a:cubicBezTo>
                  <a:pt x="-38982" y="2836052"/>
                  <a:pt x="188323" y="1746757"/>
                  <a:pt x="0" y="0"/>
                </a:cubicBezTo>
                <a:close/>
              </a:path>
            </a:pathLst>
          </a:custGeom>
          <a:solidFill>
            <a:srgbClr val="F8F3EC"/>
          </a:solidFill>
          <a:ln>
            <a:noFill/>
            <a:extLst>
              <a:ext uri="{C807C97D-BFC1-408E-A445-0C87EB9F89A2}">
                <ask:lineSketchStyleProps xmlns:ask="http://schemas.microsoft.com/office/drawing/2018/sketchyshapes" sd="240740546">
                  <a:custGeom>
                    <a:avLst/>
                    <a:gdLst>
                      <a:gd name="connsiteX0" fmla="*/ 0 w 5039833"/>
                      <a:gd name="connsiteY0" fmla="*/ 0 h 4518837"/>
                      <a:gd name="connsiteX1" fmla="*/ 5039833 w 5039833"/>
                      <a:gd name="connsiteY1" fmla="*/ 0 h 4518837"/>
                      <a:gd name="connsiteX2" fmla="*/ 5039833 w 5039833"/>
                      <a:gd name="connsiteY2" fmla="*/ 4518837 h 4518837"/>
                      <a:gd name="connsiteX3" fmla="*/ 0 w 5039833"/>
                      <a:gd name="connsiteY3" fmla="*/ 4518837 h 4518837"/>
                      <a:gd name="connsiteX4" fmla="*/ 0 w 5039833"/>
                      <a:gd name="connsiteY4" fmla="*/ 0 h 4518837"/>
                      <a:gd name="connsiteX0" fmla="*/ 0 w 5039833"/>
                      <a:gd name="connsiteY0" fmla="*/ 0 h 4518837"/>
                      <a:gd name="connsiteX1" fmla="*/ 5039833 w 5039833"/>
                      <a:gd name="connsiteY1" fmla="*/ 0 h 4518837"/>
                      <a:gd name="connsiteX2" fmla="*/ 5039833 w 5039833"/>
                      <a:gd name="connsiteY2" fmla="*/ 4518837 h 4518837"/>
                      <a:gd name="connsiteX3" fmla="*/ 0 w 5039833"/>
                      <a:gd name="connsiteY3" fmla="*/ 4518837 h 4518837"/>
                      <a:gd name="connsiteX4" fmla="*/ 0 w 5039833"/>
                      <a:gd name="connsiteY4" fmla="*/ 0 h 45188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39833" h="4518837" fill="none" extrusionOk="0">
                        <a:moveTo>
                          <a:pt x="0" y="0"/>
                        </a:moveTo>
                        <a:cubicBezTo>
                          <a:pt x="1405108" y="68426"/>
                          <a:pt x="4475911" y="44210"/>
                          <a:pt x="5039833" y="0"/>
                        </a:cubicBezTo>
                        <a:cubicBezTo>
                          <a:pt x="5092565" y="1140721"/>
                          <a:pt x="4716278" y="2708360"/>
                          <a:pt x="5039833" y="4518837"/>
                        </a:cubicBezTo>
                        <a:cubicBezTo>
                          <a:pt x="2744944" y="4194810"/>
                          <a:pt x="2277773" y="4602569"/>
                          <a:pt x="0" y="4518837"/>
                        </a:cubicBezTo>
                        <a:cubicBezTo>
                          <a:pt x="-138549" y="2912398"/>
                          <a:pt x="174252" y="1720358"/>
                          <a:pt x="0" y="0"/>
                        </a:cubicBezTo>
                        <a:close/>
                      </a:path>
                      <a:path w="5039833" h="4518837" stroke="0" extrusionOk="0">
                        <a:moveTo>
                          <a:pt x="0" y="0"/>
                        </a:moveTo>
                        <a:cubicBezTo>
                          <a:pt x="615282" y="-110399"/>
                          <a:pt x="4263051" y="-142586"/>
                          <a:pt x="5039833" y="0"/>
                        </a:cubicBezTo>
                        <a:cubicBezTo>
                          <a:pt x="4791442" y="1897482"/>
                          <a:pt x="5154920" y="3316312"/>
                          <a:pt x="5039833" y="4518837"/>
                        </a:cubicBezTo>
                        <a:cubicBezTo>
                          <a:pt x="2883914" y="4611358"/>
                          <a:pt x="1945276" y="4582424"/>
                          <a:pt x="0" y="4518837"/>
                        </a:cubicBezTo>
                        <a:cubicBezTo>
                          <a:pt x="85643" y="2512364"/>
                          <a:pt x="33456" y="1009763"/>
                          <a:pt x="0" y="0"/>
                        </a:cubicBezTo>
                        <a:close/>
                      </a:path>
                      <a:path w="5039833" h="4518837" fill="none" stroke="0" extrusionOk="0">
                        <a:moveTo>
                          <a:pt x="0" y="0"/>
                        </a:moveTo>
                        <a:cubicBezTo>
                          <a:pt x="1425817" y="48956"/>
                          <a:pt x="4514079" y="133652"/>
                          <a:pt x="5039833" y="0"/>
                        </a:cubicBezTo>
                        <a:cubicBezTo>
                          <a:pt x="4949217" y="1189532"/>
                          <a:pt x="4789232" y="3033608"/>
                          <a:pt x="5039833" y="4518837"/>
                        </a:cubicBezTo>
                        <a:cubicBezTo>
                          <a:pt x="2885244" y="4236106"/>
                          <a:pt x="2180754" y="4649480"/>
                          <a:pt x="0" y="4518837"/>
                        </a:cubicBezTo>
                        <a:cubicBezTo>
                          <a:pt x="-158640" y="2860570"/>
                          <a:pt x="139492" y="185238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C565AE-99BB-4FE8-95DA-B95AE256C8E0}"/>
              </a:ext>
            </a:extLst>
          </p:cNvPr>
          <p:cNvSpPr txBox="1"/>
          <p:nvPr/>
        </p:nvSpPr>
        <p:spPr>
          <a:xfrm>
            <a:off x="4423330" y="3183621"/>
            <a:ext cx="34509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4800" b="1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9368175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otGrid">
          <a:fgClr>
            <a:schemeClr val="bg1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>
            <a:extLst>
              <a:ext uri="{FF2B5EF4-FFF2-40B4-BE49-F238E27FC236}">
                <a16:creationId xmlns:a16="http://schemas.microsoft.com/office/drawing/2014/main" id="{4D53514C-B90D-B74E-AE4D-F050812BD14B}"/>
              </a:ext>
            </a:extLst>
          </p:cNvPr>
          <p:cNvSpPr/>
          <p:nvPr/>
        </p:nvSpPr>
        <p:spPr>
          <a:xfrm>
            <a:off x="4702879" y="5881237"/>
            <a:ext cx="451945" cy="435579"/>
          </a:xfrm>
          <a:prstGeom prst="rect">
            <a:avLst/>
          </a:prstGeom>
          <a:solidFill>
            <a:srgbClr val="9965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938FD69B-20B8-6E4D-A792-B53EE2A4D3D6}"/>
              </a:ext>
            </a:extLst>
          </p:cNvPr>
          <p:cNvSpPr/>
          <p:nvPr/>
        </p:nvSpPr>
        <p:spPr>
          <a:xfrm>
            <a:off x="4702879" y="5123412"/>
            <a:ext cx="451945" cy="435579"/>
          </a:xfrm>
          <a:prstGeom prst="rect">
            <a:avLst/>
          </a:prstGeom>
          <a:solidFill>
            <a:srgbClr val="9965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5EF16484-7CD2-234E-BADC-C0D609772FC7}"/>
              </a:ext>
            </a:extLst>
          </p:cNvPr>
          <p:cNvSpPr/>
          <p:nvPr/>
        </p:nvSpPr>
        <p:spPr>
          <a:xfrm>
            <a:off x="4702879" y="4252853"/>
            <a:ext cx="451945" cy="435579"/>
          </a:xfrm>
          <a:prstGeom prst="rect">
            <a:avLst/>
          </a:prstGeom>
          <a:solidFill>
            <a:srgbClr val="9965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5AC5FE88-2A94-254D-8790-8FA02AC06980}"/>
              </a:ext>
            </a:extLst>
          </p:cNvPr>
          <p:cNvSpPr/>
          <p:nvPr/>
        </p:nvSpPr>
        <p:spPr>
          <a:xfrm>
            <a:off x="4702879" y="3413609"/>
            <a:ext cx="451945" cy="435579"/>
          </a:xfrm>
          <a:prstGeom prst="rect">
            <a:avLst/>
          </a:prstGeom>
          <a:solidFill>
            <a:srgbClr val="9965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CA88FB0C-443B-014F-BA43-73E3167E58C2}"/>
              </a:ext>
            </a:extLst>
          </p:cNvPr>
          <p:cNvSpPr/>
          <p:nvPr/>
        </p:nvSpPr>
        <p:spPr>
          <a:xfrm>
            <a:off x="4702879" y="2543049"/>
            <a:ext cx="451945" cy="435579"/>
          </a:xfrm>
          <a:prstGeom prst="rect">
            <a:avLst/>
          </a:prstGeom>
          <a:solidFill>
            <a:srgbClr val="9965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3FDF66E-3779-9447-A755-19E56506B512}"/>
              </a:ext>
            </a:extLst>
          </p:cNvPr>
          <p:cNvSpPr/>
          <p:nvPr/>
        </p:nvSpPr>
        <p:spPr>
          <a:xfrm>
            <a:off x="4702879" y="1703806"/>
            <a:ext cx="451945" cy="435579"/>
          </a:xfrm>
          <a:prstGeom prst="rect">
            <a:avLst/>
          </a:prstGeom>
          <a:solidFill>
            <a:srgbClr val="9965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AE0139-568C-440B-83DB-94962367A431}"/>
              </a:ext>
            </a:extLst>
          </p:cNvPr>
          <p:cNvSpPr txBox="1"/>
          <p:nvPr/>
        </p:nvSpPr>
        <p:spPr>
          <a:xfrm>
            <a:off x="4627418" y="593234"/>
            <a:ext cx="31550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CONTENTS</a:t>
            </a:r>
            <a:endParaRPr lang="ko-KR" altLang="en-US" sz="3600" b="1" spc="600" dirty="0">
              <a:solidFill>
                <a:schemeClr val="tx1">
                  <a:lumMod val="75000"/>
                  <a:lumOff val="25000"/>
                </a:schemeClr>
              </a:solidFill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A00EF868-F379-4374-9750-F9D1052076D1}"/>
              </a:ext>
            </a:extLst>
          </p:cNvPr>
          <p:cNvCxnSpPr>
            <a:cxnSpLocks/>
          </p:cNvCxnSpPr>
          <p:nvPr/>
        </p:nvCxnSpPr>
        <p:spPr>
          <a:xfrm>
            <a:off x="4627418" y="1301821"/>
            <a:ext cx="7296852" cy="0"/>
          </a:xfrm>
          <a:prstGeom prst="line">
            <a:avLst/>
          </a:prstGeom>
          <a:ln w="254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FEDAA5CD-BFC9-4484-B502-041FE3A5BFC2}"/>
              </a:ext>
            </a:extLst>
          </p:cNvPr>
          <p:cNvGrpSpPr/>
          <p:nvPr/>
        </p:nvGrpSpPr>
        <p:grpSpPr>
          <a:xfrm>
            <a:off x="4627418" y="1671195"/>
            <a:ext cx="3631444" cy="523220"/>
            <a:chOff x="1007259" y="2412858"/>
            <a:chExt cx="3631444" cy="523220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F8946CC-546A-439F-906F-A73091733684}"/>
                </a:ext>
              </a:extLst>
            </p:cNvPr>
            <p:cNvSpPr txBox="1"/>
            <p:nvPr/>
          </p:nvSpPr>
          <p:spPr>
            <a:xfrm>
              <a:off x="1007259" y="2412858"/>
              <a:ext cx="62388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bg1">
                      <a:lumMod val="95000"/>
                    </a:schemeClr>
                  </a:solidFill>
                  <a:latin typeface="NanumSquareOTF_ac Bold" panose="020B0600000101010101" pitchFamily="34" charset="-127"/>
                  <a:ea typeface="NanumSquareOTF_ac Bold" panose="020B0600000101010101" pitchFamily="34" charset="-127"/>
                </a:rPr>
                <a:t>01</a:t>
              </a:r>
              <a:endParaRPr lang="ko-KR" altLang="en-US" sz="2800" b="1" dirty="0">
                <a:solidFill>
                  <a:schemeClr val="bg1">
                    <a:lumMod val="95000"/>
                  </a:schemeClr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99425E6-794B-4431-928C-935792FF27F0}"/>
                </a:ext>
              </a:extLst>
            </p:cNvPr>
            <p:cNvSpPr txBox="1"/>
            <p:nvPr/>
          </p:nvSpPr>
          <p:spPr>
            <a:xfrm>
              <a:off x="1756183" y="2450771"/>
              <a:ext cx="288252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SquareOTF_ac" panose="020B0600000101010101" pitchFamily="34" charset="-127"/>
                  <a:ea typeface="NanumSquareOTF_ac" panose="020B0600000101010101" pitchFamily="34" charset="-127"/>
                </a:rPr>
                <a:t>문제인식 및 정의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D8E0CC7-A59F-4FE3-83F0-800E20BDE6B1}"/>
              </a:ext>
            </a:extLst>
          </p:cNvPr>
          <p:cNvGrpSpPr/>
          <p:nvPr/>
        </p:nvGrpSpPr>
        <p:grpSpPr>
          <a:xfrm>
            <a:off x="4627418" y="2510631"/>
            <a:ext cx="2469267" cy="523220"/>
            <a:chOff x="1007259" y="2412856"/>
            <a:chExt cx="2469267" cy="523220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9F7C4DE-0C2A-428F-B5B0-39EE32D19445}"/>
                </a:ext>
              </a:extLst>
            </p:cNvPr>
            <p:cNvSpPr txBox="1"/>
            <p:nvPr/>
          </p:nvSpPr>
          <p:spPr>
            <a:xfrm>
              <a:off x="1007259" y="2412856"/>
              <a:ext cx="62388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bg1">
                      <a:lumMod val="95000"/>
                    </a:schemeClr>
                  </a:solidFill>
                  <a:latin typeface="NanumSquareOTF_ac Bold" panose="020B0600000101010101" pitchFamily="34" charset="-127"/>
                  <a:ea typeface="NanumSquareOTF_ac Bold" panose="020B0600000101010101" pitchFamily="34" charset="-127"/>
                </a:rPr>
                <a:t>02</a:t>
              </a:r>
              <a:endParaRPr lang="ko-KR" altLang="en-US" sz="2800" b="1" dirty="0">
                <a:solidFill>
                  <a:schemeClr val="bg1">
                    <a:lumMod val="95000"/>
                  </a:schemeClr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13C85BE-F620-48D4-A48F-595E68D02597}"/>
                </a:ext>
              </a:extLst>
            </p:cNvPr>
            <p:cNvSpPr txBox="1"/>
            <p:nvPr/>
          </p:nvSpPr>
          <p:spPr>
            <a:xfrm>
              <a:off x="1756183" y="2450771"/>
              <a:ext cx="172034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SquareOTF_ac" panose="020B0600000101010101" pitchFamily="34" charset="-127"/>
                  <a:ea typeface="NanumSquareOTF_ac" panose="020B0600000101010101" pitchFamily="34" charset="-127"/>
                </a:rPr>
                <a:t>고객 분석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63639A2F-4C45-48D0-B6D4-E08289D615EF}"/>
              </a:ext>
            </a:extLst>
          </p:cNvPr>
          <p:cNvGrpSpPr/>
          <p:nvPr/>
        </p:nvGrpSpPr>
        <p:grpSpPr>
          <a:xfrm>
            <a:off x="4627418" y="3373529"/>
            <a:ext cx="2315378" cy="523220"/>
            <a:chOff x="1007259" y="2433877"/>
            <a:chExt cx="2315378" cy="523220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E35602F-2CF4-4519-953B-4836FE25BCC1}"/>
                </a:ext>
              </a:extLst>
            </p:cNvPr>
            <p:cNvSpPr txBox="1"/>
            <p:nvPr/>
          </p:nvSpPr>
          <p:spPr>
            <a:xfrm>
              <a:off x="1007259" y="2433877"/>
              <a:ext cx="62388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bg1">
                      <a:lumMod val="95000"/>
                    </a:schemeClr>
                  </a:solidFill>
                  <a:latin typeface="NanumSquareOTF_ac Bold" panose="020B0600000101010101" pitchFamily="34" charset="-127"/>
                  <a:ea typeface="NanumSquareOTF_ac Bold" panose="020B0600000101010101" pitchFamily="34" charset="-127"/>
                </a:rPr>
                <a:t>03</a:t>
              </a:r>
              <a:endParaRPr lang="ko-KR" altLang="en-US" sz="2800" b="1" dirty="0">
                <a:solidFill>
                  <a:schemeClr val="bg1">
                    <a:lumMod val="95000"/>
                  </a:schemeClr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EDE3BE3-93CE-45A4-BE1D-709F878EACDD}"/>
                </a:ext>
              </a:extLst>
            </p:cNvPr>
            <p:cNvSpPr txBox="1"/>
            <p:nvPr/>
          </p:nvSpPr>
          <p:spPr>
            <a:xfrm>
              <a:off x="1756183" y="2450771"/>
              <a:ext cx="15664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SquareOTF_ac" panose="020B0600000101010101" pitchFamily="34" charset="-127"/>
                  <a:ea typeface="NanumSquareOTF_ac" panose="020B0600000101010101" pitchFamily="34" charset="-127"/>
                </a:rPr>
                <a:t>해결방안</a:t>
              </a: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B9E472B0-9D10-4BF6-A9F4-D96F46396AC3}"/>
              </a:ext>
            </a:extLst>
          </p:cNvPr>
          <p:cNvGrpSpPr/>
          <p:nvPr/>
        </p:nvGrpSpPr>
        <p:grpSpPr>
          <a:xfrm>
            <a:off x="4627418" y="4215407"/>
            <a:ext cx="3631444" cy="523220"/>
            <a:chOff x="1007259" y="2433878"/>
            <a:chExt cx="3631444" cy="523220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15B8160-9CBB-4E06-A8A7-4F9429FADCDE}"/>
                </a:ext>
              </a:extLst>
            </p:cNvPr>
            <p:cNvSpPr txBox="1"/>
            <p:nvPr/>
          </p:nvSpPr>
          <p:spPr>
            <a:xfrm>
              <a:off x="1007259" y="2433878"/>
              <a:ext cx="62388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bg1">
                      <a:lumMod val="95000"/>
                    </a:schemeClr>
                  </a:solidFill>
                  <a:latin typeface="NanumSquareOTF_ac Bold" panose="020B0600000101010101" pitchFamily="34" charset="-127"/>
                  <a:ea typeface="NanumSquareOTF_ac Bold" panose="020B0600000101010101" pitchFamily="34" charset="-127"/>
                </a:rPr>
                <a:t>04</a:t>
              </a:r>
              <a:endParaRPr lang="ko-KR" altLang="en-US" sz="2800" b="1" dirty="0">
                <a:solidFill>
                  <a:schemeClr val="bg1">
                    <a:lumMod val="95000"/>
                  </a:schemeClr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DBFA94E-2691-47EF-B17C-0F55F347603F}"/>
                </a:ext>
              </a:extLst>
            </p:cNvPr>
            <p:cNvSpPr txBox="1"/>
            <p:nvPr/>
          </p:nvSpPr>
          <p:spPr>
            <a:xfrm>
              <a:off x="1756183" y="2450771"/>
              <a:ext cx="288252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SquareOTF_ac" panose="020B0600000101010101" pitchFamily="34" charset="-127"/>
                  <a:ea typeface="NanumSquareOTF_ac" panose="020B0600000101010101" pitchFamily="34" charset="-127"/>
                </a:rPr>
                <a:t>유사 서비스 비교</a:t>
              </a: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6BE9F6F1-4FF3-4848-ABE5-1361D877DF41}"/>
              </a:ext>
            </a:extLst>
          </p:cNvPr>
          <p:cNvGrpSpPr/>
          <p:nvPr/>
        </p:nvGrpSpPr>
        <p:grpSpPr>
          <a:xfrm>
            <a:off x="4627418" y="5075497"/>
            <a:ext cx="3631444" cy="527347"/>
            <a:chOff x="1007259" y="2450771"/>
            <a:chExt cx="3631444" cy="527347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4DF8F1F-32D8-48D0-9BB1-E7A838469E93}"/>
                </a:ext>
              </a:extLst>
            </p:cNvPr>
            <p:cNvSpPr txBox="1"/>
            <p:nvPr/>
          </p:nvSpPr>
          <p:spPr>
            <a:xfrm>
              <a:off x="1007259" y="2454898"/>
              <a:ext cx="62388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bg1">
                      <a:lumMod val="95000"/>
                    </a:schemeClr>
                  </a:solidFill>
                  <a:latin typeface="NanumSquareOTF_ac Bold" panose="020B0600000101010101" pitchFamily="34" charset="-127"/>
                  <a:ea typeface="NanumSquareOTF_ac Bold" panose="020B0600000101010101" pitchFamily="34" charset="-127"/>
                </a:rPr>
                <a:t>05</a:t>
              </a:r>
              <a:endParaRPr lang="ko-KR" altLang="en-US" sz="2800" b="1" dirty="0">
                <a:solidFill>
                  <a:schemeClr val="bg1">
                    <a:lumMod val="95000"/>
                  </a:schemeClr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2C6AAF0-437A-4B22-8998-5C3F5E3C7D23}"/>
                </a:ext>
              </a:extLst>
            </p:cNvPr>
            <p:cNvSpPr txBox="1"/>
            <p:nvPr/>
          </p:nvSpPr>
          <p:spPr>
            <a:xfrm>
              <a:off x="1756183" y="2450771"/>
              <a:ext cx="288252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SquareOTF_ac" panose="020B0600000101010101" pitchFamily="34" charset="-127"/>
                  <a:ea typeface="NanumSquareOTF_ac" panose="020B0600000101010101" pitchFamily="34" charset="-127"/>
                </a:rPr>
                <a:t>서비스 기능 소개</a:t>
              </a: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3C08E0E-76F5-4C45-AA06-ABC21E60649A}"/>
              </a:ext>
            </a:extLst>
          </p:cNvPr>
          <p:cNvGrpSpPr/>
          <p:nvPr/>
        </p:nvGrpSpPr>
        <p:grpSpPr>
          <a:xfrm>
            <a:off x="4627418" y="5861592"/>
            <a:ext cx="2299348" cy="523220"/>
            <a:chOff x="1007259" y="2444387"/>
            <a:chExt cx="2299348" cy="523220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B082F42-92FD-4752-B88A-B228F787158A}"/>
                </a:ext>
              </a:extLst>
            </p:cNvPr>
            <p:cNvSpPr txBox="1"/>
            <p:nvPr/>
          </p:nvSpPr>
          <p:spPr>
            <a:xfrm>
              <a:off x="1007259" y="2444387"/>
              <a:ext cx="62388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bg1">
                      <a:lumMod val="95000"/>
                    </a:schemeClr>
                  </a:solidFill>
                  <a:latin typeface="NanumSquareOTF_ac Bold" panose="020B0600000101010101" pitchFamily="34" charset="-127"/>
                  <a:ea typeface="NanumSquareOTF_ac Bold" panose="020B0600000101010101" pitchFamily="34" charset="-127"/>
                </a:rPr>
                <a:t>06</a:t>
              </a:r>
              <a:endParaRPr lang="ko-KR" altLang="en-US" sz="2800" b="1" dirty="0">
                <a:solidFill>
                  <a:schemeClr val="bg1">
                    <a:lumMod val="95000"/>
                  </a:schemeClr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3A692B0-3059-4AF4-927D-60FFC655B67C}"/>
                </a:ext>
              </a:extLst>
            </p:cNvPr>
            <p:cNvSpPr txBox="1"/>
            <p:nvPr/>
          </p:nvSpPr>
          <p:spPr>
            <a:xfrm>
              <a:off x="1756183" y="2450771"/>
              <a:ext cx="155042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SquareOTF_ac" panose="020B0600000101010101" pitchFamily="34" charset="-127"/>
                  <a:ea typeface="NanumSquareOTF_ac" panose="020B0600000101010101" pitchFamily="34" charset="-127"/>
                </a:rPr>
                <a:t>기대효과</a:t>
              </a:r>
            </a:p>
          </p:txBody>
        </p:sp>
      </p:grpSp>
      <p:sp>
        <p:nvSpPr>
          <p:cNvPr id="37" name="모서리가 둥근 직사각형 36">
            <a:extLst>
              <a:ext uri="{FF2B5EF4-FFF2-40B4-BE49-F238E27FC236}">
                <a16:creationId xmlns:a16="http://schemas.microsoft.com/office/drawing/2014/main" id="{83E9F9A9-ED22-5945-B764-8FCB685A1D1E}"/>
              </a:ext>
            </a:extLst>
          </p:cNvPr>
          <p:cNvSpPr/>
          <p:nvPr/>
        </p:nvSpPr>
        <p:spPr>
          <a:xfrm>
            <a:off x="1113802" y="2128161"/>
            <a:ext cx="2200275" cy="2200275"/>
          </a:xfrm>
          <a:prstGeom prst="round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outerShdw blurRad="50800" dist="25400" dir="4320000" sx="104000" sy="104000" algn="tl" rotWithShape="0">
              <a:prstClr val="black">
                <a:alpha val="40000"/>
              </a:prstClr>
            </a:outerShdw>
            <a:reflection blurRad="76200" stA="35000" endPos="50000" dist="25400" dir="5400000" sy="-100000" algn="bl" rotWithShape="0"/>
          </a:effectLst>
          <a:scene3d>
            <a:camera prst="orthographicFront"/>
            <a:lightRig rig="threePt" dir="t"/>
          </a:scene3d>
          <a:sp3d contourW="6350">
            <a:bevelT w="0"/>
            <a:bevelB w="0"/>
            <a:contourClr>
              <a:schemeClr val="bg1">
                <a:lumMod val="50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C047373-BD62-EB4E-8B07-1E1DDA742345}"/>
              </a:ext>
            </a:extLst>
          </p:cNvPr>
          <p:cNvSpPr txBox="1"/>
          <p:nvPr/>
        </p:nvSpPr>
        <p:spPr>
          <a:xfrm>
            <a:off x="1113802" y="4413643"/>
            <a:ext cx="22002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spc="-15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FINDLOOK</a:t>
            </a:r>
            <a:endParaRPr lang="ko-KR" altLang="en-US" sz="2800" b="1" spc="-150" dirty="0">
              <a:solidFill>
                <a:schemeClr val="tx1">
                  <a:lumMod val="85000"/>
                  <a:lumOff val="15000"/>
                </a:schemeClr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751200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otGrid">
          <a:fgClr>
            <a:schemeClr val="bg1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F26EE501-C504-6A4A-839B-B12FB28FCE54}"/>
              </a:ext>
            </a:extLst>
          </p:cNvPr>
          <p:cNvSpPr/>
          <p:nvPr/>
        </p:nvSpPr>
        <p:spPr>
          <a:xfrm>
            <a:off x="1039680" y="416834"/>
            <a:ext cx="4424380" cy="412909"/>
          </a:xfrm>
          <a:prstGeom prst="rect">
            <a:avLst/>
          </a:prstGeom>
          <a:solidFill>
            <a:srgbClr val="BFA9FF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B12406-746E-4405-9296-6154095FBFC6}"/>
              </a:ext>
            </a:extLst>
          </p:cNvPr>
          <p:cNvSpPr txBox="1"/>
          <p:nvPr/>
        </p:nvSpPr>
        <p:spPr>
          <a:xfrm>
            <a:off x="137015" y="264218"/>
            <a:ext cx="9316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Part 1</a:t>
            </a:r>
            <a:endParaRPr lang="ko-KR" altLang="en-US" sz="1400" b="1" spc="300" dirty="0">
              <a:solidFill>
                <a:schemeClr val="tx1">
                  <a:lumMod val="75000"/>
                  <a:lumOff val="25000"/>
                </a:schemeClr>
              </a:solidFill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03DC69-0988-4B64-966C-8349B9709884}"/>
              </a:ext>
            </a:extLst>
          </p:cNvPr>
          <p:cNvSpPr txBox="1"/>
          <p:nvPr/>
        </p:nvSpPr>
        <p:spPr>
          <a:xfrm>
            <a:off x="1039718" y="164636"/>
            <a:ext cx="458651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문제인식 및 정의</a:t>
            </a: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DF23FD3E-E6F0-2E49-8735-933C1CE30B65}"/>
              </a:ext>
            </a:extLst>
          </p:cNvPr>
          <p:cNvCxnSpPr>
            <a:cxnSpLocks/>
          </p:cNvCxnSpPr>
          <p:nvPr/>
        </p:nvCxnSpPr>
        <p:spPr>
          <a:xfrm>
            <a:off x="965801" y="294037"/>
            <a:ext cx="0" cy="561441"/>
          </a:xfrm>
          <a:prstGeom prst="line">
            <a:avLst/>
          </a:prstGeom>
          <a:ln w="22225">
            <a:solidFill>
              <a:srgbClr val="9965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D9CECC1A-9710-5144-A544-319C6827D7BF}"/>
              </a:ext>
            </a:extLst>
          </p:cNvPr>
          <p:cNvGrpSpPr/>
          <p:nvPr/>
        </p:nvGrpSpPr>
        <p:grpSpPr>
          <a:xfrm>
            <a:off x="348917" y="1112108"/>
            <a:ext cx="3585150" cy="5502592"/>
            <a:chOff x="374317" y="1112108"/>
            <a:chExt cx="3585150" cy="5502592"/>
          </a:xfrm>
        </p:grpSpPr>
        <p:sp>
          <p:nvSpPr>
            <p:cNvPr id="2" name="대각선 방향의 모서리가 잘린 사각형 1">
              <a:extLst>
                <a:ext uri="{FF2B5EF4-FFF2-40B4-BE49-F238E27FC236}">
                  <a16:creationId xmlns:a16="http://schemas.microsoft.com/office/drawing/2014/main" id="{EAD31877-4C19-B049-91B4-39267297DEC0}"/>
                </a:ext>
              </a:extLst>
            </p:cNvPr>
            <p:cNvSpPr/>
            <p:nvPr/>
          </p:nvSpPr>
          <p:spPr>
            <a:xfrm>
              <a:off x="374317" y="1112108"/>
              <a:ext cx="3585150" cy="5502592"/>
            </a:xfrm>
            <a:prstGeom prst="snip2DiagRect">
              <a:avLst/>
            </a:prstGeom>
            <a:noFill/>
            <a:ln w="44450">
              <a:solidFill>
                <a:srgbClr val="9965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0" name="テキスト ボックス 17">
              <a:extLst>
                <a:ext uri="{FF2B5EF4-FFF2-40B4-BE49-F238E27FC236}">
                  <a16:creationId xmlns:a16="http://schemas.microsoft.com/office/drawing/2014/main" id="{1F372451-73F7-B14F-92F6-9900197075DB}"/>
                </a:ext>
              </a:extLst>
            </p:cNvPr>
            <p:cNvSpPr txBox="1"/>
            <p:nvPr/>
          </p:nvSpPr>
          <p:spPr>
            <a:xfrm>
              <a:off x="1457395" y="5013672"/>
              <a:ext cx="14141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b="1" dirty="0">
                  <a:latin typeface="NanumSquareOTF_ac Bold" panose="020B0600000101010101" pitchFamily="34" charset="-127"/>
                  <a:ea typeface="NanumSquareOTF_ac Bold" panose="020B0600000101010101" pitchFamily="34" charset="-127"/>
                </a:rPr>
                <a:t>오늘 뭐 입지</a:t>
              </a:r>
              <a:r>
                <a:rPr lang="en-US" altLang="ko-KR" b="1" dirty="0">
                  <a:latin typeface="NanumSquareOTF_ac Bold" panose="020B0600000101010101" pitchFamily="34" charset="-127"/>
                  <a:ea typeface="NanumSquareOTF_ac Bold" panose="020B0600000101010101" pitchFamily="34" charset="-127"/>
                </a:rPr>
                <a:t>?</a:t>
              </a:r>
              <a:endParaRPr kumimoji="1" lang="ja-JP" altLang="en-US" b="1" dirty="0">
                <a:latin typeface="NanumSquareOTF_ac Bold" panose="020B0600000101010101" pitchFamily="34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DD9145D-52D5-FF41-A7BF-998815411F0B}"/>
                </a:ext>
              </a:extLst>
            </p:cNvPr>
            <p:cNvSpPr txBox="1"/>
            <p:nvPr/>
          </p:nvSpPr>
          <p:spPr>
            <a:xfrm>
              <a:off x="741029" y="5506705"/>
              <a:ext cx="284690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SquareOTF_ac" panose="020B0600000101010101" pitchFamily="34" charset="-127"/>
                  <a:ea typeface="NanumSquareOTF_ac" panose="020B0600000101010101" pitchFamily="34" charset="-127"/>
                </a:rPr>
                <a:t>매일 반복되는 </a:t>
              </a:r>
              <a:endPara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endParaRPr>
            </a:p>
            <a:p>
              <a:pPr algn="ctr"/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SquareOTF_ac" panose="020B0600000101010101" pitchFamily="34" charset="-127"/>
                  <a:ea typeface="NanumSquareOTF_ac" panose="020B0600000101010101" pitchFamily="34" charset="-127"/>
                </a:rPr>
                <a:t>'</a:t>
              </a:r>
              <a:r>
                <a:rPr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SquareOTF_ac" panose="020B0600000101010101" pitchFamily="34" charset="-127"/>
                  <a:ea typeface="NanumSquareOTF_ac" panose="020B0600000101010101" pitchFamily="34" charset="-127"/>
                </a:rPr>
                <a:t>오늘 뭐 입지</a:t>
              </a:r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SquareOTF_ac" panose="020B0600000101010101" pitchFamily="34" charset="-127"/>
                  <a:ea typeface="NanumSquareOTF_ac" panose="020B0600000101010101" pitchFamily="34" charset="-127"/>
                </a:rPr>
                <a:t>?'</a:t>
              </a:r>
              <a:r>
                <a:rPr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SquareOTF_ac" panose="020B0600000101010101" pitchFamily="34" charset="-127"/>
                  <a:ea typeface="NanumSquareOTF_ac" panose="020B0600000101010101" pitchFamily="34" charset="-127"/>
                </a:rPr>
                <a:t>라는 고민</a:t>
              </a:r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7E3E5AC3-92AA-4647-8843-5365F4A42F84}"/>
                </a:ext>
              </a:extLst>
            </p:cNvPr>
            <p:cNvCxnSpPr/>
            <p:nvPr/>
          </p:nvCxnSpPr>
          <p:spPr>
            <a:xfrm>
              <a:off x="1824809" y="4948352"/>
              <a:ext cx="629920" cy="0"/>
            </a:xfrm>
            <a:prstGeom prst="line">
              <a:avLst/>
            </a:prstGeom>
            <a:ln w="38100">
              <a:solidFill>
                <a:srgbClr val="BFA9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BB81A7BE-D477-C243-8307-994DC3FD22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47012" y="2109165"/>
              <a:ext cx="2634938" cy="2634938"/>
            </a:xfrm>
            <a:prstGeom prst="rect">
              <a:avLst/>
            </a:prstGeom>
          </p:spPr>
        </p:pic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CBC93668-B38E-604F-ACB5-A29034FC324E}"/>
              </a:ext>
            </a:extLst>
          </p:cNvPr>
          <p:cNvGrpSpPr/>
          <p:nvPr/>
        </p:nvGrpSpPr>
        <p:grpSpPr>
          <a:xfrm>
            <a:off x="4303425" y="1112108"/>
            <a:ext cx="3585150" cy="5502592"/>
            <a:chOff x="4222072" y="1112108"/>
            <a:chExt cx="3585150" cy="5502592"/>
          </a:xfrm>
        </p:grpSpPr>
        <p:sp>
          <p:nvSpPr>
            <p:cNvPr id="22" name="대각선 방향의 모서리가 잘린 사각형 21">
              <a:extLst>
                <a:ext uri="{FF2B5EF4-FFF2-40B4-BE49-F238E27FC236}">
                  <a16:creationId xmlns:a16="http://schemas.microsoft.com/office/drawing/2014/main" id="{B956C707-EBC5-7D40-802A-7D26EC1D5D8C}"/>
                </a:ext>
              </a:extLst>
            </p:cNvPr>
            <p:cNvSpPr/>
            <p:nvPr/>
          </p:nvSpPr>
          <p:spPr>
            <a:xfrm>
              <a:off x="4222072" y="1112108"/>
              <a:ext cx="3585150" cy="5502592"/>
            </a:xfrm>
            <a:prstGeom prst="snip2DiagRect">
              <a:avLst/>
            </a:prstGeom>
            <a:noFill/>
            <a:ln w="44450">
              <a:solidFill>
                <a:srgbClr val="9965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3" name="テキスト ボックス 17">
              <a:extLst>
                <a:ext uri="{FF2B5EF4-FFF2-40B4-BE49-F238E27FC236}">
                  <a16:creationId xmlns:a16="http://schemas.microsoft.com/office/drawing/2014/main" id="{2CD17897-14C1-AD41-8DD1-BFB1F97EBEA1}"/>
                </a:ext>
              </a:extLst>
            </p:cNvPr>
            <p:cNvSpPr txBox="1"/>
            <p:nvPr/>
          </p:nvSpPr>
          <p:spPr>
            <a:xfrm>
              <a:off x="5076115" y="5019287"/>
              <a:ext cx="18902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>
                  <a:latin typeface="NanumSquareOTF_ac Bold" panose="020B0600000101010101" pitchFamily="34" charset="-127"/>
                  <a:ea typeface="NanumSquareOTF_ac Bold" panose="020B0600000101010101" pitchFamily="34" charset="-127"/>
                </a:rPr>
                <a:t>기존 추천 알고리즘</a:t>
              </a:r>
              <a:endParaRPr kumimoji="1" lang="ja-JP" altLang="en-US" b="1" dirty="0">
                <a:latin typeface="NanumSquareOTF_ac Bold" panose="020B0600000101010101" pitchFamily="34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5B907E8-740D-E245-8E0B-09C60EFC0C23}"/>
                </a:ext>
              </a:extLst>
            </p:cNvPr>
            <p:cNvSpPr txBox="1"/>
            <p:nvPr/>
          </p:nvSpPr>
          <p:spPr>
            <a:xfrm>
              <a:off x="4591195" y="5379397"/>
              <a:ext cx="2846903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SquareOTF_ac" panose="020B0600000101010101" pitchFamily="34" charset="-127"/>
                  <a:ea typeface="NanumSquareOTF_ac" panose="020B0600000101010101" pitchFamily="34" charset="-127"/>
                </a:rPr>
                <a:t>단순하게 본 상품 정보까지 </a:t>
              </a:r>
              <a:endPara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endParaRPr>
            </a:p>
            <a:p>
              <a:pPr algn="ctr"/>
              <a:r>
                <a:rPr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SquareOTF_ac" panose="020B0600000101010101" pitchFamily="34" charset="-127"/>
                  <a:ea typeface="NanumSquareOTF_ac" panose="020B0600000101010101" pitchFamily="34" charset="-127"/>
                </a:rPr>
                <a:t>사용자 취향에 반영 시켜 </a:t>
              </a:r>
              <a:endPara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endParaRPr>
            </a:p>
            <a:p>
              <a:pPr algn="ctr"/>
              <a:r>
                <a:rPr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SquareOTF_ac" panose="020B0600000101010101" pitchFamily="34" charset="-127"/>
                  <a:ea typeface="NanumSquareOTF_ac" panose="020B0600000101010101" pitchFamily="34" charset="-127"/>
                </a:rPr>
                <a:t>사용자의 스타일을 정확하게 </a:t>
              </a:r>
              <a:endPara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endParaRPr>
            </a:p>
            <a:p>
              <a:pPr algn="ctr"/>
              <a:r>
                <a:rPr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SquareOTF_ac" panose="020B0600000101010101" pitchFamily="34" charset="-127"/>
                  <a:ea typeface="NanumSquareOTF_ac" panose="020B0600000101010101" pitchFamily="34" charset="-127"/>
                </a:rPr>
                <a:t>파악할 수 없음</a:t>
              </a:r>
            </a:p>
          </p:txBody>
        </p:sp>
        <p:cxnSp>
          <p:nvCxnSpPr>
            <p:cNvPr id="15" name="직선 연결선 16">
              <a:extLst>
                <a:ext uri="{FF2B5EF4-FFF2-40B4-BE49-F238E27FC236}">
                  <a16:creationId xmlns:a16="http://schemas.microsoft.com/office/drawing/2014/main" id="{02D19AB8-B9C3-1843-A4D7-61104A1FDCD1}"/>
                </a:ext>
              </a:extLst>
            </p:cNvPr>
            <p:cNvCxnSpPr/>
            <p:nvPr/>
          </p:nvCxnSpPr>
          <p:spPr>
            <a:xfrm>
              <a:off x="5699687" y="4948352"/>
              <a:ext cx="629920" cy="0"/>
            </a:xfrm>
            <a:prstGeom prst="line">
              <a:avLst/>
            </a:prstGeom>
            <a:ln w="38100">
              <a:solidFill>
                <a:srgbClr val="BFA9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E5B31FA5-384A-EB4F-B910-D75F6C6B6F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07420" y="2315173"/>
              <a:ext cx="2227653" cy="2227653"/>
            </a:xfrm>
            <a:prstGeom prst="rect">
              <a:avLst/>
            </a:prstGeom>
          </p:spPr>
        </p:pic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0D9DFF32-BD08-5D42-B85B-BC9BB9452196}"/>
              </a:ext>
            </a:extLst>
          </p:cNvPr>
          <p:cNvGrpSpPr/>
          <p:nvPr/>
        </p:nvGrpSpPr>
        <p:grpSpPr>
          <a:xfrm>
            <a:off x="8257933" y="1112108"/>
            <a:ext cx="3585150" cy="5502592"/>
            <a:chOff x="8139163" y="1112108"/>
            <a:chExt cx="3585150" cy="5502592"/>
          </a:xfrm>
        </p:grpSpPr>
        <p:sp>
          <p:nvSpPr>
            <p:cNvPr id="16" name="テキスト ボックス 17">
              <a:extLst>
                <a:ext uri="{FF2B5EF4-FFF2-40B4-BE49-F238E27FC236}">
                  <a16:creationId xmlns:a16="http://schemas.microsoft.com/office/drawing/2014/main" id="{6D5CD408-169D-DD48-8B43-0C105ECAF0B2}"/>
                </a:ext>
              </a:extLst>
            </p:cNvPr>
            <p:cNvSpPr txBox="1"/>
            <p:nvPr/>
          </p:nvSpPr>
          <p:spPr>
            <a:xfrm>
              <a:off x="9212233" y="5013672"/>
              <a:ext cx="16337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>
                  <a:latin typeface="NanumSquareOTF_ac Bold" panose="020B0600000101010101" pitchFamily="34" charset="-127"/>
                  <a:ea typeface="NanumSquareOTF_ac Bold" panose="020B0600000101010101" pitchFamily="34" charset="-127"/>
                </a:rPr>
                <a:t>유명인들의 패션</a:t>
              </a:r>
              <a:endParaRPr kumimoji="1" lang="ja-JP" altLang="en-US" b="1" dirty="0">
                <a:latin typeface="NanumSquareOTF_ac Bold" panose="020B0600000101010101" pitchFamily="34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7A1364E-737A-5C4C-82F3-04BF59F2F6B6}"/>
                </a:ext>
              </a:extLst>
            </p:cNvPr>
            <p:cNvSpPr txBox="1"/>
            <p:nvPr/>
          </p:nvSpPr>
          <p:spPr>
            <a:xfrm>
              <a:off x="8494104" y="5398983"/>
              <a:ext cx="3070037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SquareOTF_ac" panose="020B0600000101010101" pitchFamily="34" charset="-127"/>
                  <a:ea typeface="NanumSquareOTF_ac" panose="020B0600000101010101" pitchFamily="34" charset="-127"/>
                </a:rPr>
                <a:t>인기 드라마의 유명 배우의 </a:t>
              </a:r>
              <a:r>
                <a:rPr lang="ko-KR" altLang="en-US" sz="14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SquareOTF_ac" panose="020B0600000101010101" pitchFamily="34" charset="-127"/>
                  <a:ea typeface="NanumSquareOTF_ac" panose="020B0600000101010101" pitchFamily="34" charset="-127"/>
                </a:rPr>
                <a:t>착장</a:t>
              </a:r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SquareOTF_ac" panose="020B0600000101010101" pitchFamily="34" charset="-127"/>
                  <a:ea typeface="NanumSquareOTF_ac" panose="020B0600000101010101" pitchFamily="34" charset="-127"/>
                </a:rPr>
                <a:t>,</a:t>
              </a:r>
            </a:p>
            <a:p>
              <a:pPr algn="ctr"/>
              <a:r>
                <a:rPr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SquareOTF_ac" panose="020B0600000101010101" pitchFamily="34" charset="-127"/>
                  <a:ea typeface="NanumSquareOTF_ac" panose="020B0600000101010101" pitchFamily="34" charset="-127"/>
                </a:rPr>
                <a:t>유명 쇼핑몰의 </a:t>
              </a:r>
              <a:r>
                <a:rPr lang="ko-KR" altLang="en-US" sz="14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SquareOTF_ac" panose="020B0600000101010101" pitchFamily="34" charset="-127"/>
                  <a:ea typeface="NanumSquareOTF_ac" panose="020B0600000101010101" pitchFamily="34" charset="-127"/>
                </a:rPr>
                <a:t>착장</a:t>
              </a:r>
              <a:r>
                <a:rPr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SquareOTF_ac" panose="020B0600000101010101" pitchFamily="34" charset="-127"/>
                  <a:ea typeface="NanumSquareOTF_ac" panose="020B0600000101010101" pitchFamily="34" charset="-127"/>
                </a:rPr>
                <a:t> 혹은</a:t>
              </a:r>
              <a:endPara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endParaRPr>
            </a:p>
            <a:p>
              <a:pPr algn="ctr"/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SquareOTF_ac" panose="020B0600000101010101" pitchFamily="34" charset="-127"/>
                  <a:ea typeface="NanumSquareOTF_ac" panose="020B0600000101010101" pitchFamily="34" charset="-127"/>
                </a:rPr>
                <a:t>SNS</a:t>
              </a:r>
              <a:r>
                <a:rPr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SquareOTF_ac" panose="020B0600000101010101" pitchFamily="34" charset="-127"/>
                  <a:ea typeface="NanumSquareOTF_ac" panose="020B0600000101010101" pitchFamily="34" charset="-127"/>
                </a:rPr>
                <a:t> 인플루언서의 </a:t>
              </a:r>
              <a:r>
                <a:rPr lang="ko-KR" altLang="en-US" sz="14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SquareOTF_ac" panose="020B0600000101010101" pitchFamily="34" charset="-127"/>
                  <a:ea typeface="NanumSquareOTF_ac" panose="020B0600000101010101" pitchFamily="34" charset="-127"/>
                </a:rPr>
                <a:t>착장</a:t>
              </a:r>
              <a:r>
                <a:rPr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SquareOTF_ac" panose="020B0600000101010101" pitchFamily="34" charset="-127"/>
                  <a:ea typeface="NanumSquareOTF_ac" panose="020B0600000101010101" pitchFamily="34" charset="-127"/>
                </a:rPr>
                <a:t> 정보를 </a:t>
              </a:r>
              <a:endPara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endParaRPr>
            </a:p>
            <a:p>
              <a:pPr algn="ctr"/>
              <a:r>
                <a:rPr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SquareOTF_ac" panose="020B0600000101010101" pitchFamily="34" charset="-127"/>
                  <a:ea typeface="NanumSquareOTF_ac" panose="020B0600000101010101" pitchFamily="34" charset="-127"/>
                </a:rPr>
                <a:t>탐색하는 소비자 증가</a:t>
              </a:r>
            </a:p>
          </p:txBody>
        </p:sp>
        <p:cxnSp>
          <p:nvCxnSpPr>
            <p:cNvPr id="18" name="직선 연결선 21">
              <a:extLst>
                <a:ext uri="{FF2B5EF4-FFF2-40B4-BE49-F238E27FC236}">
                  <a16:creationId xmlns:a16="http://schemas.microsoft.com/office/drawing/2014/main" id="{A1AC002A-EF21-B743-B1F9-8C6AF3D1261D}"/>
                </a:ext>
              </a:extLst>
            </p:cNvPr>
            <p:cNvCxnSpPr/>
            <p:nvPr/>
          </p:nvCxnSpPr>
          <p:spPr>
            <a:xfrm>
              <a:off x="9705678" y="4948352"/>
              <a:ext cx="629920" cy="0"/>
            </a:xfrm>
            <a:prstGeom prst="line">
              <a:avLst/>
            </a:prstGeom>
            <a:ln w="38100">
              <a:solidFill>
                <a:srgbClr val="BFA9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대각선 방향의 모서리가 잘린 사각형 22">
              <a:extLst>
                <a:ext uri="{FF2B5EF4-FFF2-40B4-BE49-F238E27FC236}">
                  <a16:creationId xmlns:a16="http://schemas.microsoft.com/office/drawing/2014/main" id="{201D58A4-264F-2E49-9D9F-93D64EA0BB46}"/>
                </a:ext>
              </a:extLst>
            </p:cNvPr>
            <p:cNvSpPr/>
            <p:nvPr/>
          </p:nvSpPr>
          <p:spPr>
            <a:xfrm>
              <a:off x="8139163" y="1112108"/>
              <a:ext cx="3585150" cy="5502592"/>
            </a:xfrm>
            <a:prstGeom prst="snip2DiagRect">
              <a:avLst/>
            </a:prstGeom>
            <a:noFill/>
            <a:ln w="44450">
              <a:solidFill>
                <a:srgbClr val="9965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319A1B16-F26F-3C4B-8558-680B5949BAD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675932" y="2140191"/>
              <a:ext cx="2577617" cy="257761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802455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otGrid">
          <a:fgClr>
            <a:schemeClr val="bg1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F26EE501-C504-6A4A-839B-B12FB28FCE54}"/>
              </a:ext>
            </a:extLst>
          </p:cNvPr>
          <p:cNvSpPr/>
          <p:nvPr/>
        </p:nvSpPr>
        <p:spPr>
          <a:xfrm>
            <a:off x="1039680" y="416834"/>
            <a:ext cx="4424380" cy="412909"/>
          </a:xfrm>
          <a:prstGeom prst="rect">
            <a:avLst/>
          </a:prstGeom>
          <a:solidFill>
            <a:srgbClr val="BFA9FF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B12406-746E-4405-9296-6154095FBFC6}"/>
              </a:ext>
            </a:extLst>
          </p:cNvPr>
          <p:cNvSpPr txBox="1"/>
          <p:nvPr/>
        </p:nvSpPr>
        <p:spPr>
          <a:xfrm>
            <a:off x="137015" y="264218"/>
            <a:ext cx="9316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Part 1</a:t>
            </a:r>
            <a:endParaRPr lang="ko-KR" altLang="en-US" sz="1400" b="1" spc="300" dirty="0">
              <a:solidFill>
                <a:schemeClr val="tx1">
                  <a:lumMod val="75000"/>
                  <a:lumOff val="25000"/>
                </a:schemeClr>
              </a:solidFill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03DC69-0988-4B64-966C-8349B9709884}"/>
              </a:ext>
            </a:extLst>
          </p:cNvPr>
          <p:cNvSpPr txBox="1"/>
          <p:nvPr/>
        </p:nvSpPr>
        <p:spPr>
          <a:xfrm>
            <a:off x="1039718" y="164636"/>
            <a:ext cx="458651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문제인식 및 정의</a:t>
            </a: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DF23FD3E-E6F0-2E49-8735-933C1CE30B65}"/>
              </a:ext>
            </a:extLst>
          </p:cNvPr>
          <p:cNvCxnSpPr>
            <a:cxnSpLocks/>
          </p:cNvCxnSpPr>
          <p:nvPr/>
        </p:nvCxnSpPr>
        <p:spPr>
          <a:xfrm>
            <a:off x="965801" y="294037"/>
            <a:ext cx="0" cy="561441"/>
          </a:xfrm>
          <a:prstGeom prst="line">
            <a:avLst/>
          </a:prstGeom>
          <a:ln w="22225">
            <a:solidFill>
              <a:srgbClr val="9965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D9CECC1A-9710-5144-A544-319C6827D7BF}"/>
              </a:ext>
            </a:extLst>
          </p:cNvPr>
          <p:cNvGrpSpPr/>
          <p:nvPr/>
        </p:nvGrpSpPr>
        <p:grpSpPr>
          <a:xfrm>
            <a:off x="348917" y="1112108"/>
            <a:ext cx="3585150" cy="5502592"/>
            <a:chOff x="374317" y="1112108"/>
            <a:chExt cx="3585150" cy="5502592"/>
          </a:xfrm>
        </p:grpSpPr>
        <p:sp>
          <p:nvSpPr>
            <p:cNvPr id="2" name="대각선 방향의 모서리가 잘린 사각형 1">
              <a:extLst>
                <a:ext uri="{FF2B5EF4-FFF2-40B4-BE49-F238E27FC236}">
                  <a16:creationId xmlns:a16="http://schemas.microsoft.com/office/drawing/2014/main" id="{EAD31877-4C19-B049-91B4-39267297DEC0}"/>
                </a:ext>
              </a:extLst>
            </p:cNvPr>
            <p:cNvSpPr/>
            <p:nvPr/>
          </p:nvSpPr>
          <p:spPr>
            <a:xfrm>
              <a:off x="374317" y="1112108"/>
              <a:ext cx="3585150" cy="5502592"/>
            </a:xfrm>
            <a:prstGeom prst="snip2DiagRect">
              <a:avLst/>
            </a:prstGeom>
            <a:noFill/>
            <a:ln w="44450">
              <a:solidFill>
                <a:srgbClr val="9965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0" name="テキスト ボックス 17">
              <a:extLst>
                <a:ext uri="{FF2B5EF4-FFF2-40B4-BE49-F238E27FC236}">
                  <a16:creationId xmlns:a16="http://schemas.microsoft.com/office/drawing/2014/main" id="{1F372451-73F7-B14F-92F6-9900197075DB}"/>
                </a:ext>
              </a:extLst>
            </p:cNvPr>
            <p:cNvSpPr txBox="1"/>
            <p:nvPr/>
          </p:nvSpPr>
          <p:spPr>
            <a:xfrm>
              <a:off x="1457395" y="5013672"/>
              <a:ext cx="14141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b="1" dirty="0">
                  <a:latin typeface="NanumSquareOTF_ac Bold" panose="020B0600000101010101" pitchFamily="34" charset="-127"/>
                  <a:ea typeface="NanumSquareOTF_ac Bold" panose="020B0600000101010101" pitchFamily="34" charset="-127"/>
                </a:rPr>
                <a:t>오늘 뭐 입지</a:t>
              </a:r>
              <a:r>
                <a:rPr lang="en-US" altLang="ko-KR" b="1" dirty="0">
                  <a:latin typeface="NanumSquareOTF_ac Bold" panose="020B0600000101010101" pitchFamily="34" charset="-127"/>
                  <a:ea typeface="NanumSquareOTF_ac Bold" panose="020B0600000101010101" pitchFamily="34" charset="-127"/>
                </a:rPr>
                <a:t>?</a:t>
              </a:r>
              <a:endParaRPr kumimoji="1" lang="ja-JP" altLang="en-US" b="1" dirty="0">
                <a:latin typeface="NanumSquareOTF_ac Bold" panose="020B0600000101010101" pitchFamily="34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DD9145D-52D5-FF41-A7BF-998815411F0B}"/>
                </a:ext>
              </a:extLst>
            </p:cNvPr>
            <p:cNvSpPr txBox="1"/>
            <p:nvPr/>
          </p:nvSpPr>
          <p:spPr>
            <a:xfrm>
              <a:off x="741029" y="5506705"/>
              <a:ext cx="284690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SquareOTF_ac" panose="020B0600000101010101" pitchFamily="34" charset="-127"/>
                  <a:ea typeface="NanumSquareOTF_ac" panose="020B0600000101010101" pitchFamily="34" charset="-127"/>
                </a:rPr>
                <a:t>매일 반복되는 </a:t>
              </a:r>
              <a:endPara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endParaRPr>
            </a:p>
            <a:p>
              <a:pPr algn="ctr"/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SquareOTF_ac" panose="020B0600000101010101" pitchFamily="34" charset="-127"/>
                  <a:ea typeface="NanumSquareOTF_ac" panose="020B0600000101010101" pitchFamily="34" charset="-127"/>
                </a:rPr>
                <a:t>'</a:t>
              </a:r>
              <a:r>
                <a:rPr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SquareOTF_ac" panose="020B0600000101010101" pitchFamily="34" charset="-127"/>
                  <a:ea typeface="NanumSquareOTF_ac" panose="020B0600000101010101" pitchFamily="34" charset="-127"/>
                </a:rPr>
                <a:t>오늘 뭐 입지</a:t>
              </a:r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SquareOTF_ac" panose="020B0600000101010101" pitchFamily="34" charset="-127"/>
                  <a:ea typeface="NanumSquareOTF_ac" panose="020B0600000101010101" pitchFamily="34" charset="-127"/>
                </a:rPr>
                <a:t>?'</a:t>
              </a:r>
              <a:r>
                <a:rPr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SquareOTF_ac" panose="020B0600000101010101" pitchFamily="34" charset="-127"/>
                  <a:ea typeface="NanumSquareOTF_ac" panose="020B0600000101010101" pitchFamily="34" charset="-127"/>
                </a:rPr>
                <a:t>라는 고민</a:t>
              </a:r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7E3E5AC3-92AA-4647-8843-5365F4A42F84}"/>
                </a:ext>
              </a:extLst>
            </p:cNvPr>
            <p:cNvCxnSpPr/>
            <p:nvPr/>
          </p:nvCxnSpPr>
          <p:spPr>
            <a:xfrm>
              <a:off x="1824809" y="4948352"/>
              <a:ext cx="629920" cy="0"/>
            </a:xfrm>
            <a:prstGeom prst="line">
              <a:avLst/>
            </a:prstGeom>
            <a:ln w="38100">
              <a:solidFill>
                <a:srgbClr val="BFA9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BB81A7BE-D477-C243-8307-994DC3FD22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47012" y="2109165"/>
              <a:ext cx="2634938" cy="2634938"/>
            </a:xfrm>
            <a:prstGeom prst="rect">
              <a:avLst/>
            </a:prstGeom>
          </p:spPr>
        </p:pic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CBC93668-B38E-604F-ACB5-A29034FC324E}"/>
              </a:ext>
            </a:extLst>
          </p:cNvPr>
          <p:cNvGrpSpPr/>
          <p:nvPr/>
        </p:nvGrpSpPr>
        <p:grpSpPr>
          <a:xfrm>
            <a:off x="4303425" y="1112108"/>
            <a:ext cx="3585150" cy="5502592"/>
            <a:chOff x="4222072" y="1112108"/>
            <a:chExt cx="3585150" cy="5502592"/>
          </a:xfrm>
        </p:grpSpPr>
        <p:sp>
          <p:nvSpPr>
            <p:cNvPr id="22" name="대각선 방향의 모서리가 잘린 사각형 21">
              <a:extLst>
                <a:ext uri="{FF2B5EF4-FFF2-40B4-BE49-F238E27FC236}">
                  <a16:creationId xmlns:a16="http://schemas.microsoft.com/office/drawing/2014/main" id="{B956C707-EBC5-7D40-802A-7D26EC1D5D8C}"/>
                </a:ext>
              </a:extLst>
            </p:cNvPr>
            <p:cNvSpPr/>
            <p:nvPr/>
          </p:nvSpPr>
          <p:spPr>
            <a:xfrm>
              <a:off x="4222072" y="1112108"/>
              <a:ext cx="3585150" cy="5502592"/>
            </a:xfrm>
            <a:prstGeom prst="snip2DiagRect">
              <a:avLst/>
            </a:prstGeom>
            <a:noFill/>
            <a:ln w="44450">
              <a:solidFill>
                <a:srgbClr val="9965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3" name="テキスト ボックス 17">
              <a:extLst>
                <a:ext uri="{FF2B5EF4-FFF2-40B4-BE49-F238E27FC236}">
                  <a16:creationId xmlns:a16="http://schemas.microsoft.com/office/drawing/2014/main" id="{2CD17897-14C1-AD41-8DD1-BFB1F97EBEA1}"/>
                </a:ext>
              </a:extLst>
            </p:cNvPr>
            <p:cNvSpPr txBox="1"/>
            <p:nvPr/>
          </p:nvSpPr>
          <p:spPr>
            <a:xfrm>
              <a:off x="5076115" y="5019287"/>
              <a:ext cx="18902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>
                  <a:latin typeface="NanumSquareOTF_ac Bold" panose="020B0600000101010101" pitchFamily="34" charset="-127"/>
                  <a:ea typeface="NanumSquareOTF_ac Bold" panose="020B0600000101010101" pitchFamily="34" charset="-127"/>
                </a:rPr>
                <a:t>기존 추천 알고리즘</a:t>
              </a:r>
              <a:endParaRPr kumimoji="1" lang="ja-JP" altLang="en-US" b="1" dirty="0">
                <a:latin typeface="NanumSquareOTF_ac Bold" panose="020B0600000101010101" pitchFamily="34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5B907E8-740D-E245-8E0B-09C60EFC0C23}"/>
                </a:ext>
              </a:extLst>
            </p:cNvPr>
            <p:cNvSpPr txBox="1"/>
            <p:nvPr/>
          </p:nvSpPr>
          <p:spPr>
            <a:xfrm>
              <a:off x="4591195" y="5379397"/>
              <a:ext cx="2846903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SquareOTF_ac" panose="020B0600000101010101" pitchFamily="34" charset="-127"/>
                  <a:ea typeface="NanumSquareOTF_ac" panose="020B0600000101010101" pitchFamily="34" charset="-127"/>
                </a:rPr>
                <a:t>단순하게 본 상품 정보까지 </a:t>
              </a:r>
              <a:endPara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endParaRPr>
            </a:p>
            <a:p>
              <a:pPr algn="ctr"/>
              <a:r>
                <a:rPr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SquareOTF_ac" panose="020B0600000101010101" pitchFamily="34" charset="-127"/>
                  <a:ea typeface="NanumSquareOTF_ac" panose="020B0600000101010101" pitchFamily="34" charset="-127"/>
                </a:rPr>
                <a:t>사용자 취향에 반영 시켜 </a:t>
              </a:r>
              <a:endPara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endParaRPr>
            </a:p>
            <a:p>
              <a:pPr algn="ctr"/>
              <a:r>
                <a:rPr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SquareOTF_ac" panose="020B0600000101010101" pitchFamily="34" charset="-127"/>
                  <a:ea typeface="NanumSquareOTF_ac" panose="020B0600000101010101" pitchFamily="34" charset="-127"/>
                </a:rPr>
                <a:t>사용자의 스타일을 정확하게 </a:t>
              </a:r>
              <a:endPara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endParaRPr>
            </a:p>
            <a:p>
              <a:pPr algn="ctr"/>
              <a:r>
                <a:rPr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SquareOTF_ac" panose="020B0600000101010101" pitchFamily="34" charset="-127"/>
                  <a:ea typeface="NanumSquareOTF_ac" panose="020B0600000101010101" pitchFamily="34" charset="-127"/>
                </a:rPr>
                <a:t>파악할 수 없음</a:t>
              </a:r>
            </a:p>
          </p:txBody>
        </p:sp>
        <p:cxnSp>
          <p:nvCxnSpPr>
            <p:cNvPr id="15" name="직선 연결선 16">
              <a:extLst>
                <a:ext uri="{FF2B5EF4-FFF2-40B4-BE49-F238E27FC236}">
                  <a16:creationId xmlns:a16="http://schemas.microsoft.com/office/drawing/2014/main" id="{02D19AB8-B9C3-1843-A4D7-61104A1FDCD1}"/>
                </a:ext>
              </a:extLst>
            </p:cNvPr>
            <p:cNvCxnSpPr/>
            <p:nvPr/>
          </p:nvCxnSpPr>
          <p:spPr>
            <a:xfrm>
              <a:off x="5699687" y="4948352"/>
              <a:ext cx="629920" cy="0"/>
            </a:xfrm>
            <a:prstGeom prst="line">
              <a:avLst/>
            </a:prstGeom>
            <a:ln w="38100">
              <a:solidFill>
                <a:srgbClr val="BFA9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E5B31FA5-384A-EB4F-B910-D75F6C6B6F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07420" y="2315173"/>
              <a:ext cx="2227653" cy="2227653"/>
            </a:xfrm>
            <a:prstGeom prst="rect">
              <a:avLst/>
            </a:prstGeom>
          </p:spPr>
        </p:pic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0D9DFF32-BD08-5D42-B85B-BC9BB9452196}"/>
              </a:ext>
            </a:extLst>
          </p:cNvPr>
          <p:cNvGrpSpPr/>
          <p:nvPr/>
        </p:nvGrpSpPr>
        <p:grpSpPr>
          <a:xfrm>
            <a:off x="8257933" y="1112108"/>
            <a:ext cx="3585150" cy="5502592"/>
            <a:chOff x="8139163" y="1112108"/>
            <a:chExt cx="3585150" cy="5502592"/>
          </a:xfrm>
        </p:grpSpPr>
        <p:sp>
          <p:nvSpPr>
            <p:cNvPr id="16" name="テキスト ボックス 17">
              <a:extLst>
                <a:ext uri="{FF2B5EF4-FFF2-40B4-BE49-F238E27FC236}">
                  <a16:creationId xmlns:a16="http://schemas.microsoft.com/office/drawing/2014/main" id="{6D5CD408-169D-DD48-8B43-0C105ECAF0B2}"/>
                </a:ext>
              </a:extLst>
            </p:cNvPr>
            <p:cNvSpPr txBox="1"/>
            <p:nvPr/>
          </p:nvSpPr>
          <p:spPr>
            <a:xfrm>
              <a:off x="9212233" y="5013672"/>
              <a:ext cx="16337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>
                  <a:latin typeface="NanumSquareOTF_ac Bold" panose="020B0600000101010101" pitchFamily="34" charset="-127"/>
                  <a:ea typeface="NanumSquareOTF_ac Bold" panose="020B0600000101010101" pitchFamily="34" charset="-127"/>
                </a:rPr>
                <a:t>유명인들의 패션</a:t>
              </a:r>
              <a:endParaRPr kumimoji="1" lang="ja-JP" altLang="en-US" b="1" dirty="0">
                <a:latin typeface="NanumSquareOTF_ac Bold" panose="020B0600000101010101" pitchFamily="34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7A1364E-737A-5C4C-82F3-04BF59F2F6B6}"/>
                </a:ext>
              </a:extLst>
            </p:cNvPr>
            <p:cNvSpPr txBox="1"/>
            <p:nvPr/>
          </p:nvSpPr>
          <p:spPr>
            <a:xfrm>
              <a:off x="8494104" y="5398983"/>
              <a:ext cx="3070037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SquareOTF_ac" panose="020B0600000101010101" pitchFamily="34" charset="-127"/>
                  <a:ea typeface="NanumSquareOTF_ac" panose="020B0600000101010101" pitchFamily="34" charset="-127"/>
                </a:rPr>
                <a:t>인기 드라마의 유명 배우의 </a:t>
              </a:r>
              <a:r>
                <a:rPr lang="ko-KR" altLang="en-US" sz="14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SquareOTF_ac" panose="020B0600000101010101" pitchFamily="34" charset="-127"/>
                  <a:ea typeface="NanumSquareOTF_ac" panose="020B0600000101010101" pitchFamily="34" charset="-127"/>
                </a:rPr>
                <a:t>착장</a:t>
              </a:r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SquareOTF_ac" panose="020B0600000101010101" pitchFamily="34" charset="-127"/>
                  <a:ea typeface="NanumSquareOTF_ac" panose="020B0600000101010101" pitchFamily="34" charset="-127"/>
                </a:rPr>
                <a:t>,</a:t>
              </a:r>
            </a:p>
            <a:p>
              <a:pPr algn="ctr"/>
              <a:r>
                <a:rPr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SquareOTF_ac" panose="020B0600000101010101" pitchFamily="34" charset="-127"/>
                  <a:ea typeface="NanumSquareOTF_ac" panose="020B0600000101010101" pitchFamily="34" charset="-127"/>
                </a:rPr>
                <a:t>유명 쇼핑몰의 </a:t>
              </a:r>
              <a:r>
                <a:rPr lang="ko-KR" altLang="en-US" sz="14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SquareOTF_ac" panose="020B0600000101010101" pitchFamily="34" charset="-127"/>
                  <a:ea typeface="NanumSquareOTF_ac" panose="020B0600000101010101" pitchFamily="34" charset="-127"/>
                </a:rPr>
                <a:t>착장</a:t>
              </a:r>
              <a:r>
                <a:rPr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SquareOTF_ac" panose="020B0600000101010101" pitchFamily="34" charset="-127"/>
                  <a:ea typeface="NanumSquareOTF_ac" panose="020B0600000101010101" pitchFamily="34" charset="-127"/>
                </a:rPr>
                <a:t> 혹은</a:t>
              </a:r>
              <a:endPara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endParaRPr>
            </a:p>
            <a:p>
              <a:pPr algn="ctr"/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SquareOTF_ac" panose="020B0600000101010101" pitchFamily="34" charset="-127"/>
                  <a:ea typeface="NanumSquareOTF_ac" panose="020B0600000101010101" pitchFamily="34" charset="-127"/>
                </a:rPr>
                <a:t>SNS</a:t>
              </a:r>
              <a:r>
                <a:rPr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SquareOTF_ac" panose="020B0600000101010101" pitchFamily="34" charset="-127"/>
                  <a:ea typeface="NanumSquareOTF_ac" panose="020B0600000101010101" pitchFamily="34" charset="-127"/>
                </a:rPr>
                <a:t> 인플루언서의 </a:t>
              </a:r>
              <a:r>
                <a:rPr lang="ko-KR" altLang="en-US" sz="14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SquareOTF_ac" panose="020B0600000101010101" pitchFamily="34" charset="-127"/>
                  <a:ea typeface="NanumSquareOTF_ac" panose="020B0600000101010101" pitchFamily="34" charset="-127"/>
                </a:rPr>
                <a:t>착장</a:t>
              </a:r>
              <a:r>
                <a:rPr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SquareOTF_ac" panose="020B0600000101010101" pitchFamily="34" charset="-127"/>
                  <a:ea typeface="NanumSquareOTF_ac" panose="020B0600000101010101" pitchFamily="34" charset="-127"/>
                </a:rPr>
                <a:t> 정보를 </a:t>
              </a:r>
              <a:endPara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endParaRPr>
            </a:p>
            <a:p>
              <a:pPr algn="ctr"/>
              <a:r>
                <a:rPr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SquareOTF_ac" panose="020B0600000101010101" pitchFamily="34" charset="-127"/>
                  <a:ea typeface="NanumSquareOTF_ac" panose="020B0600000101010101" pitchFamily="34" charset="-127"/>
                </a:rPr>
                <a:t>탐색하는 소비자 증가</a:t>
              </a:r>
            </a:p>
          </p:txBody>
        </p:sp>
        <p:cxnSp>
          <p:nvCxnSpPr>
            <p:cNvPr id="18" name="직선 연결선 21">
              <a:extLst>
                <a:ext uri="{FF2B5EF4-FFF2-40B4-BE49-F238E27FC236}">
                  <a16:creationId xmlns:a16="http://schemas.microsoft.com/office/drawing/2014/main" id="{A1AC002A-EF21-B743-B1F9-8C6AF3D1261D}"/>
                </a:ext>
              </a:extLst>
            </p:cNvPr>
            <p:cNvCxnSpPr/>
            <p:nvPr/>
          </p:nvCxnSpPr>
          <p:spPr>
            <a:xfrm>
              <a:off x="9705678" y="4948352"/>
              <a:ext cx="629920" cy="0"/>
            </a:xfrm>
            <a:prstGeom prst="line">
              <a:avLst/>
            </a:prstGeom>
            <a:ln w="38100">
              <a:solidFill>
                <a:srgbClr val="BFA9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대각선 방향의 모서리가 잘린 사각형 22">
              <a:extLst>
                <a:ext uri="{FF2B5EF4-FFF2-40B4-BE49-F238E27FC236}">
                  <a16:creationId xmlns:a16="http://schemas.microsoft.com/office/drawing/2014/main" id="{201D58A4-264F-2E49-9D9F-93D64EA0BB46}"/>
                </a:ext>
              </a:extLst>
            </p:cNvPr>
            <p:cNvSpPr/>
            <p:nvPr/>
          </p:nvSpPr>
          <p:spPr>
            <a:xfrm>
              <a:off x="8139163" y="1112108"/>
              <a:ext cx="3585150" cy="5502592"/>
            </a:xfrm>
            <a:prstGeom prst="snip2DiagRect">
              <a:avLst/>
            </a:prstGeom>
            <a:noFill/>
            <a:ln w="44450">
              <a:solidFill>
                <a:srgbClr val="9965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319A1B16-F26F-3C4B-8558-680B5949BAD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675932" y="2140191"/>
              <a:ext cx="2577617" cy="2577617"/>
            </a:xfrm>
            <a:prstGeom prst="rect">
              <a:avLst/>
            </a:prstGeom>
          </p:spPr>
        </p:pic>
      </p:grp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A448340-43E8-0B4D-9E3B-6D010610C749}"/>
              </a:ext>
            </a:extLst>
          </p:cNvPr>
          <p:cNvSpPr/>
          <p:nvPr/>
        </p:nvSpPr>
        <p:spPr>
          <a:xfrm>
            <a:off x="0" y="1270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2CD9DB8-6C7C-034F-BCD8-EDE94A2C8599}"/>
              </a:ext>
            </a:extLst>
          </p:cNvPr>
          <p:cNvSpPr txBox="1"/>
          <p:nvPr/>
        </p:nvSpPr>
        <p:spPr>
          <a:xfrm>
            <a:off x="1469857" y="1744797"/>
            <a:ext cx="8984511" cy="4001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b="1" i="1" spc="600" dirty="0">
                <a:solidFill>
                  <a:schemeClr val="bg1"/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AI </a:t>
            </a:r>
            <a:r>
              <a:rPr lang="ko-KR" altLang="en-US" sz="4800" b="1" i="1" spc="600" dirty="0">
                <a:solidFill>
                  <a:schemeClr val="bg1"/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기술 </a:t>
            </a:r>
            <a:r>
              <a:rPr lang="ko-KR" altLang="en-US" sz="4400" i="1" spc="600" dirty="0">
                <a:solidFill>
                  <a:schemeClr val="bg1"/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활용 </a:t>
            </a:r>
            <a:endParaRPr lang="en-US" altLang="ko-KR" sz="4400" i="1" spc="600" dirty="0">
              <a:solidFill>
                <a:schemeClr val="bg1"/>
              </a:solidFill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  <a:p>
            <a:pPr algn="ctr"/>
            <a:r>
              <a:rPr lang="ko-KR" altLang="en-US" sz="4800" b="1" i="1" spc="600" dirty="0">
                <a:solidFill>
                  <a:schemeClr val="bg1"/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오늘의 </a:t>
            </a:r>
            <a:r>
              <a:rPr lang="ko-KR" altLang="en-US" sz="4800" b="1" i="1" spc="600" dirty="0" err="1">
                <a:solidFill>
                  <a:schemeClr val="bg1"/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아웃핏</a:t>
            </a:r>
            <a:r>
              <a:rPr lang="ko-KR" altLang="en-US" sz="4400" b="1" i="1" spc="600" dirty="0">
                <a:solidFill>
                  <a:schemeClr val="bg1"/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 </a:t>
            </a:r>
            <a:r>
              <a:rPr lang="ko-KR" altLang="en-US" sz="4400" i="1" spc="600" dirty="0">
                <a:solidFill>
                  <a:schemeClr val="bg1"/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추천</a:t>
            </a:r>
            <a:endParaRPr lang="en-US" altLang="ko-KR" sz="4400" i="1" spc="600" dirty="0">
              <a:solidFill>
                <a:schemeClr val="bg1"/>
              </a:solidFill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  <a:p>
            <a:pPr algn="ctr"/>
            <a:r>
              <a:rPr lang="ko-KR" altLang="en-US" sz="4800" b="1" i="1" spc="600" dirty="0">
                <a:solidFill>
                  <a:schemeClr val="bg1"/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사진 상품 정보 검색</a:t>
            </a:r>
            <a:endParaRPr lang="en-US" altLang="ko-KR" sz="4800" b="1" i="1" spc="600" dirty="0">
              <a:solidFill>
                <a:schemeClr val="bg1"/>
              </a:solidFill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  <a:p>
            <a:pPr algn="ctr"/>
            <a:endParaRPr lang="en-US" altLang="ko-KR" sz="4400" i="1" spc="600" dirty="0">
              <a:solidFill>
                <a:schemeClr val="bg1"/>
              </a:solidFill>
            </a:endParaRPr>
          </a:p>
          <a:p>
            <a:pPr algn="ctr"/>
            <a:r>
              <a:rPr lang="en-US" altLang="ko-KR" sz="6600" b="1" i="1" spc="600" dirty="0">
                <a:solidFill>
                  <a:schemeClr val="bg1"/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“</a:t>
            </a:r>
            <a:r>
              <a:rPr lang="ko-KR" altLang="en-US" sz="6600" b="1" i="1" spc="600" dirty="0">
                <a:solidFill>
                  <a:schemeClr val="bg1"/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 </a:t>
            </a:r>
            <a:r>
              <a:rPr lang="ko-KR" altLang="en-US" sz="6600" b="1" i="1" spc="600" dirty="0" err="1">
                <a:solidFill>
                  <a:srgbClr val="FDFF66"/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파인드룩</a:t>
            </a:r>
            <a:r>
              <a:rPr lang="ko-KR" altLang="en-US" sz="6600" b="1" i="1" spc="600" dirty="0">
                <a:solidFill>
                  <a:srgbClr val="FDFF66"/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 </a:t>
            </a:r>
            <a:r>
              <a:rPr lang="en-US" altLang="ko-KR" sz="6600" b="1" i="1" spc="600" dirty="0">
                <a:solidFill>
                  <a:schemeClr val="bg1"/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”</a:t>
            </a:r>
            <a:endParaRPr lang="ko-KR" altLang="en-US" sz="6600" b="1" i="1" spc="600" dirty="0">
              <a:solidFill>
                <a:schemeClr val="bg1"/>
              </a:solidFill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6842013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otGrid">
          <a:fgClr>
            <a:schemeClr val="bg1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DA7007C6-B434-F344-93F2-3262A3368C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5651" y="2625993"/>
            <a:ext cx="1293314" cy="1293314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6189DE19-888D-4039-B081-1F7C35C5964E}"/>
              </a:ext>
            </a:extLst>
          </p:cNvPr>
          <p:cNvSpPr/>
          <p:nvPr/>
        </p:nvSpPr>
        <p:spPr>
          <a:xfrm>
            <a:off x="847934" y="1756320"/>
            <a:ext cx="2041451" cy="658554"/>
          </a:xfrm>
          <a:prstGeom prst="rect">
            <a:avLst/>
          </a:prstGeom>
          <a:solidFill>
            <a:srgbClr val="CCBC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DBA454F-6D2A-4CD4-8A84-59FAD77E35D5}"/>
              </a:ext>
            </a:extLst>
          </p:cNvPr>
          <p:cNvSpPr txBox="1"/>
          <p:nvPr/>
        </p:nvSpPr>
        <p:spPr>
          <a:xfrm>
            <a:off x="1134001" y="1911933"/>
            <a:ext cx="1438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pc="600" dirty="0">
                <a:solidFill>
                  <a:srgbClr val="554F4D"/>
                </a:solidFill>
                <a:latin typeface="NanumSquareOTF_ac Light" panose="020B0600000101010101" pitchFamily="34" charset="-127"/>
                <a:ea typeface="NanumSquareOTF_ac Light" panose="020B0600000101010101" pitchFamily="34" charset="-127"/>
              </a:rPr>
              <a:t>USER 1</a:t>
            </a:r>
            <a:endParaRPr lang="ko-KR" altLang="en-US" spc="600" dirty="0">
              <a:solidFill>
                <a:srgbClr val="554F4D"/>
              </a:solidFill>
              <a:latin typeface="NanumSquareOTF_ac Light" panose="020B0600000101010101" pitchFamily="34" charset="-127"/>
              <a:ea typeface="NanumSquareOTF_ac Light" panose="020B060000010101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23C7FE1-1B56-40A0-A2C2-4F8AFE7E9BC9}"/>
              </a:ext>
            </a:extLst>
          </p:cNvPr>
          <p:cNvSpPr/>
          <p:nvPr/>
        </p:nvSpPr>
        <p:spPr>
          <a:xfrm>
            <a:off x="3663051" y="1739679"/>
            <a:ext cx="2041451" cy="658554"/>
          </a:xfrm>
          <a:prstGeom prst="rect">
            <a:avLst/>
          </a:prstGeom>
          <a:solidFill>
            <a:srgbClr val="FCC3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F7ADF16-CDBA-4D85-9E63-9725F36204EF}"/>
              </a:ext>
            </a:extLst>
          </p:cNvPr>
          <p:cNvSpPr txBox="1"/>
          <p:nvPr/>
        </p:nvSpPr>
        <p:spPr>
          <a:xfrm>
            <a:off x="3972364" y="1895292"/>
            <a:ext cx="1438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pc="600" dirty="0">
                <a:solidFill>
                  <a:srgbClr val="554F4D"/>
                </a:solidFill>
                <a:latin typeface="NanumSquareOTF_ac Light" panose="020B0600000101010101" pitchFamily="34" charset="-127"/>
                <a:ea typeface="NanumSquareOTF_ac Light" panose="020B0600000101010101" pitchFamily="34" charset="-127"/>
              </a:rPr>
              <a:t>USER 2</a:t>
            </a:r>
            <a:endParaRPr lang="ko-KR" altLang="en-US" spc="600" dirty="0">
              <a:solidFill>
                <a:srgbClr val="554F4D"/>
              </a:solidFill>
              <a:latin typeface="NanumSquareOTF_ac Light" panose="020B0600000101010101" pitchFamily="34" charset="-127"/>
              <a:ea typeface="NanumSquareOTF_ac Light" panose="020B060000010101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E9DA24E-1DBF-403B-94DC-FC8F98745D2C}"/>
              </a:ext>
            </a:extLst>
          </p:cNvPr>
          <p:cNvSpPr/>
          <p:nvPr/>
        </p:nvSpPr>
        <p:spPr>
          <a:xfrm>
            <a:off x="6478168" y="1739679"/>
            <a:ext cx="2041451" cy="658554"/>
          </a:xfrm>
          <a:prstGeom prst="rect">
            <a:avLst/>
          </a:prstGeom>
          <a:solidFill>
            <a:srgbClr val="F4EC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EDA1B3D-4510-435E-A21D-63741F6CD2DD}"/>
              </a:ext>
            </a:extLst>
          </p:cNvPr>
          <p:cNvSpPr txBox="1"/>
          <p:nvPr/>
        </p:nvSpPr>
        <p:spPr>
          <a:xfrm>
            <a:off x="6788281" y="1895292"/>
            <a:ext cx="1438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pc="600" dirty="0">
                <a:solidFill>
                  <a:srgbClr val="554F4D"/>
                </a:solidFill>
                <a:latin typeface="NanumSquareOTF_ac Light" panose="020B0600000101010101" pitchFamily="34" charset="-127"/>
                <a:ea typeface="NanumSquareOTF_ac Light" panose="020B0600000101010101" pitchFamily="34" charset="-127"/>
              </a:rPr>
              <a:t>USER 3</a:t>
            </a:r>
            <a:endParaRPr lang="ko-KR" altLang="en-US" spc="600" dirty="0">
              <a:solidFill>
                <a:srgbClr val="554F4D"/>
              </a:solidFill>
              <a:latin typeface="NanumSquareOTF_ac Light" panose="020B0600000101010101" pitchFamily="34" charset="-127"/>
              <a:ea typeface="NanumSquareOTF_ac Light" panose="020B060000010101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CFE9A04-EBD2-4389-AE32-225B28E7BF80}"/>
              </a:ext>
            </a:extLst>
          </p:cNvPr>
          <p:cNvSpPr/>
          <p:nvPr/>
        </p:nvSpPr>
        <p:spPr>
          <a:xfrm>
            <a:off x="9293285" y="1739679"/>
            <a:ext cx="2041451" cy="658554"/>
          </a:xfrm>
          <a:prstGeom prst="rect">
            <a:avLst/>
          </a:prstGeom>
          <a:solidFill>
            <a:srgbClr val="DBE0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54F4D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8DB3182-05EC-4572-AD0B-AC6F6163D356}"/>
              </a:ext>
            </a:extLst>
          </p:cNvPr>
          <p:cNvSpPr txBox="1"/>
          <p:nvPr/>
        </p:nvSpPr>
        <p:spPr>
          <a:xfrm>
            <a:off x="9595170" y="1895292"/>
            <a:ext cx="1438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pc="600" dirty="0">
                <a:solidFill>
                  <a:srgbClr val="554F4D"/>
                </a:solidFill>
                <a:latin typeface="NanumSquareOTF_ac Light" panose="020B0600000101010101" pitchFamily="34" charset="-127"/>
                <a:ea typeface="NanumSquareOTF_ac Light" panose="020B0600000101010101" pitchFamily="34" charset="-127"/>
              </a:rPr>
              <a:t>USER 4</a:t>
            </a:r>
            <a:endParaRPr lang="ko-KR" altLang="en-US" spc="600" dirty="0">
              <a:solidFill>
                <a:srgbClr val="554F4D"/>
              </a:solidFill>
              <a:latin typeface="NanumSquareOTF_ac Light" panose="020B0600000101010101" pitchFamily="34" charset="-127"/>
              <a:ea typeface="NanumSquareOTF_ac Light" panose="020B060000010101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B0408DD-13EA-4518-B40E-22BDF49C220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2319" b="90580" l="9247" r="87671">
                        <a14:foregroundMark x1="41438" y1="12681" x2="41438" y2="12681"/>
                        <a14:foregroundMark x1="11301" y1="44928" x2="11301" y2="44928"/>
                        <a14:foregroundMark x1="50685" y1="74638" x2="50685" y2="74638"/>
                        <a14:foregroundMark x1="28767" y1="50000" x2="28767" y2="50000"/>
                        <a14:foregroundMark x1="46233" y1="55072" x2="46233" y2="55072"/>
                        <a14:foregroundMark x1="57877" y1="90942" x2="57877" y2="90942"/>
                        <a14:foregroundMark x1="86301" y1="60145" x2="86301" y2="60145"/>
                        <a14:foregroundMark x1="9247" y1="57609" x2="9247" y2="57609"/>
                        <a14:foregroundMark x1="87671" y1="57246" x2="87671" y2="57246"/>
                        <a14:foregroundMark x1="87329" y1="45290" x2="87329" y2="45290"/>
                      </a14:backgroundRemoval>
                    </a14:imgEffect>
                  </a14:imgLayer>
                </a14:imgProps>
              </a:ext>
            </a:extLst>
          </a:blip>
          <a:srcRect l="6144" t="6160" r="6184"/>
          <a:stretch/>
        </p:blipFill>
        <p:spPr>
          <a:xfrm>
            <a:off x="1102838" y="3123786"/>
            <a:ext cx="1550709" cy="1568881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E8310BC0-B2FF-AE4C-B098-C338584F662F}"/>
              </a:ext>
            </a:extLst>
          </p:cNvPr>
          <p:cNvSpPr/>
          <p:nvPr/>
        </p:nvSpPr>
        <p:spPr>
          <a:xfrm>
            <a:off x="1039680" y="416834"/>
            <a:ext cx="2623372" cy="412909"/>
          </a:xfrm>
          <a:prstGeom prst="rect">
            <a:avLst/>
          </a:prstGeom>
          <a:solidFill>
            <a:srgbClr val="BFA9FF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D463CEA-EB63-3C44-A06C-C9DCFEF8469F}"/>
              </a:ext>
            </a:extLst>
          </p:cNvPr>
          <p:cNvSpPr txBox="1"/>
          <p:nvPr/>
        </p:nvSpPr>
        <p:spPr>
          <a:xfrm>
            <a:off x="137015" y="264218"/>
            <a:ext cx="9252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Part 2</a:t>
            </a:r>
            <a:endParaRPr lang="ko-KR" altLang="en-US" sz="1400" b="1" spc="300" dirty="0">
              <a:solidFill>
                <a:schemeClr val="tx1">
                  <a:lumMod val="75000"/>
                  <a:lumOff val="25000"/>
                </a:schemeClr>
              </a:solidFill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0B68FAD-C010-C243-904D-E9B1347DB86B}"/>
              </a:ext>
            </a:extLst>
          </p:cNvPr>
          <p:cNvSpPr txBox="1"/>
          <p:nvPr/>
        </p:nvSpPr>
        <p:spPr>
          <a:xfrm>
            <a:off x="1039718" y="164636"/>
            <a:ext cx="27394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고객 분석</a:t>
            </a:r>
          </a:p>
        </p:txBody>
      </p: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63F20A34-3BD3-6E46-A827-AAA9F9351B38}"/>
              </a:ext>
            </a:extLst>
          </p:cNvPr>
          <p:cNvCxnSpPr>
            <a:cxnSpLocks/>
          </p:cNvCxnSpPr>
          <p:nvPr/>
        </p:nvCxnSpPr>
        <p:spPr>
          <a:xfrm>
            <a:off x="965801" y="294037"/>
            <a:ext cx="0" cy="561441"/>
          </a:xfrm>
          <a:prstGeom prst="line">
            <a:avLst/>
          </a:prstGeom>
          <a:ln w="22225">
            <a:solidFill>
              <a:srgbClr val="9965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B993D0DB-7AC8-FC44-B14D-B514439247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03633" y="3635585"/>
            <a:ext cx="1233221" cy="123322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80F673A0-1A0B-3242-B329-89F0DCE36D2D}"/>
              </a:ext>
            </a:extLst>
          </p:cNvPr>
          <p:cNvSpPr txBox="1"/>
          <p:nvPr/>
        </p:nvSpPr>
        <p:spPr>
          <a:xfrm>
            <a:off x="520540" y="5087202"/>
            <a:ext cx="273949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매일 바쁜 일상을 살아가며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,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  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 algn="ctr"/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패션을 고민하는 시간을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 algn="ctr"/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줄이고 싶은 사용자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56C3033-CC85-A742-B230-BB3E5B8D88D5}"/>
              </a:ext>
            </a:extLst>
          </p:cNvPr>
          <p:cNvSpPr txBox="1"/>
          <p:nvPr/>
        </p:nvSpPr>
        <p:spPr>
          <a:xfrm>
            <a:off x="3330001" y="5087202"/>
            <a:ext cx="273949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패션에 관심은 있지만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,</a:t>
            </a:r>
          </a:p>
          <a:p>
            <a:pPr algn="ctr"/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자신에게 잘 어울리는 스타일을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 algn="ctr"/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찾지 못 한 사용자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30507A9-3552-7649-A617-88127B4300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6781880" y="3123786"/>
            <a:ext cx="1620118" cy="1633380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33E5B28C-FEB2-E743-B4C4-4CC6E7DAE802}"/>
              </a:ext>
            </a:extLst>
          </p:cNvPr>
          <p:cNvSpPr txBox="1"/>
          <p:nvPr/>
        </p:nvSpPr>
        <p:spPr>
          <a:xfrm>
            <a:off x="6179218" y="5194924"/>
            <a:ext cx="27394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원하는 상품의 정보를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 algn="ctr"/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얻고자 하는 사용자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5ED4DC01-C9AA-FB4D-879B-4378F40258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70221" y="2974447"/>
            <a:ext cx="1936143" cy="1936143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5B82B921-40B3-D74D-8125-9656FFD124DE}"/>
              </a:ext>
            </a:extLst>
          </p:cNvPr>
          <p:cNvSpPr txBox="1"/>
          <p:nvPr/>
        </p:nvSpPr>
        <p:spPr>
          <a:xfrm>
            <a:off x="9028436" y="5194924"/>
            <a:ext cx="27394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퍼스널 취향을 고려하여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 algn="ctr"/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추천 정보를 얻고자 하는 사용자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290171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otGrid">
          <a:fgClr>
            <a:schemeClr val="bg1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9D6CDAD3-8968-4CD5-A72F-629E2CEB28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892" y="1848334"/>
            <a:ext cx="2178802" cy="4700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C1CF88D9-A6AE-4A70-8C4B-87985C9C05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851" y="1848333"/>
            <a:ext cx="2178802" cy="4700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0B560F0-8061-4CE6-9C33-E82CCF59665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3639" y="1848333"/>
            <a:ext cx="2171881" cy="4700173"/>
          </a:xfrm>
          <a:prstGeom prst="rect">
            <a:avLst/>
          </a:prstGeom>
        </p:spPr>
      </p:pic>
      <p:pic>
        <p:nvPicPr>
          <p:cNvPr id="15" name="그래픽 14" descr="오른쪽으로 향하는 당근">
            <a:extLst>
              <a:ext uri="{FF2B5EF4-FFF2-40B4-BE49-F238E27FC236}">
                <a16:creationId xmlns:a16="http://schemas.microsoft.com/office/drawing/2014/main" id="{1741AEF5-C6DF-4BA5-9B1E-31F3A4C4F0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67097" y="3741224"/>
            <a:ext cx="914400" cy="914400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0703FD43-433E-814D-89CF-40CD239309F1}"/>
              </a:ext>
            </a:extLst>
          </p:cNvPr>
          <p:cNvSpPr/>
          <p:nvPr/>
        </p:nvSpPr>
        <p:spPr>
          <a:xfrm>
            <a:off x="1039680" y="416834"/>
            <a:ext cx="2405886" cy="412909"/>
          </a:xfrm>
          <a:prstGeom prst="rect">
            <a:avLst/>
          </a:prstGeom>
          <a:solidFill>
            <a:srgbClr val="BFA9FF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5223F92-2FDD-A348-910B-4D380101AE09}"/>
              </a:ext>
            </a:extLst>
          </p:cNvPr>
          <p:cNvSpPr txBox="1"/>
          <p:nvPr/>
        </p:nvSpPr>
        <p:spPr>
          <a:xfrm>
            <a:off x="137015" y="264218"/>
            <a:ext cx="9252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Part 3</a:t>
            </a:r>
            <a:endParaRPr lang="ko-KR" altLang="en-US" sz="1400" b="1" spc="300" dirty="0">
              <a:solidFill>
                <a:schemeClr val="tx1">
                  <a:lumMod val="75000"/>
                  <a:lumOff val="25000"/>
                </a:schemeClr>
              </a:solidFill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064ABEE-BA48-8D47-9CFE-8945BF34ECE0}"/>
              </a:ext>
            </a:extLst>
          </p:cNvPr>
          <p:cNvSpPr txBox="1"/>
          <p:nvPr/>
        </p:nvSpPr>
        <p:spPr>
          <a:xfrm>
            <a:off x="1039718" y="164636"/>
            <a:ext cx="26178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해결방안</a:t>
            </a:r>
          </a:p>
        </p:txBody>
      </p: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8D0F2B80-5C75-F04D-BE66-DDA0F875351F}"/>
              </a:ext>
            </a:extLst>
          </p:cNvPr>
          <p:cNvCxnSpPr>
            <a:cxnSpLocks/>
          </p:cNvCxnSpPr>
          <p:nvPr/>
        </p:nvCxnSpPr>
        <p:spPr>
          <a:xfrm>
            <a:off x="965801" y="294037"/>
            <a:ext cx="0" cy="561441"/>
          </a:xfrm>
          <a:prstGeom prst="line">
            <a:avLst/>
          </a:prstGeom>
          <a:ln w="22225">
            <a:solidFill>
              <a:srgbClr val="9965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917B8160-F449-B84B-BE3A-8C00EF62BA3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9063" b="12582"/>
          <a:stretch/>
        </p:blipFill>
        <p:spPr>
          <a:xfrm>
            <a:off x="9818634" y="2044504"/>
            <a:ext cx="1987285" cy="293970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756A7FA-B732-4801-BFBC-4DEF9CAE2BAB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277" b="11529"/>
          <a:stretch/>
        </p:blipFill>
        <p:spPr>
          <a:xfrm>
            <a:off x="8880950" y="3050216"/>
            <a:ext cx="2084002" cy="3210816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CDBFE0A7-C004-9F4D-88BF-2474871EE0C6}"/>
              </a:ext>
            </a:extLst>
          </p:cNvPr>
          <p:cNvSpPr/>
          <p:nvPr/>
        </p:nvSpPr>
        <p:spPr>
          <a:xfrm>
            <a:off x="137015" y="1015017"/>
            <a:ext cx="380745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4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1. </a:t>
            </a:r>
            <a:r>
              <a:rPr lang="ko-KR" altLang="en-US" sz="24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유저의 취향 분석 </a:t>
            </a:r>
            <a:r>
              <a:rPr lang="en-US" altLang="ko-KR" sz="24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–</a:t>
            </a:r>
            <a:r>
              <a:rPr lang="ko-KR" altLang="en-US" sz="24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 </a:t>
            </a:r>
            <a:r>
              <a:rPr lang="en-US" altLang="ko-KR" sz="24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AI</a:t>
            </a:r>
            <a:endParaRPr lang="ko-KR" altLang="en-US" sz="2400" b="1" spc="300" dirty="0">
              <a:solidFill>
                <a:schemeClr val="tx1">
                  <a:lumMod val="75000"/>
                  <a:lumOff val="25000"/>
                </a:schemeClr>
              </a:solidFill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905841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otGrid">
          <a:fgClr>
            <a:schemeClr val="bg1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61E12CA6-8028-482F-BC01-4C76893108E3}"/>
              </a:ext>
            </a:extLst>
          </p:cNvPr>
          <p:cNvSpPr/>
          <p:nvPr/>
        </p:nvSpPr>
        <p:spPr>
          <a:xfrm>
            <a:off x="667786" y="1692605"/>
            <a:ext cx="307968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1) 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로그인 </a:t>
            </a: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– SNS Login API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  <p:pic>
        <p:nvPicPr>
          <p:cNvPr id="13" name="Picture 4" descr="SNS 마켓의 이면... '사각지대' 놓인 소비자들">
            <a:extLst>
              <a:ext uri="{FF2B5EF4-FFF2-40B4-BE49-F238E27FC236}">
                <a16:creationId xmlns:a16="http://schemas.microsoft.com/office/drawing/2014/main" id="{ED889DA3-1742-4F50-8E25-ADD7BC97AE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332" y="2580962"/>
            <a:ext cx="4814496" cy="2782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CB44FDAE-0A8F-4666-871A-829AF3878854}"/>
              </a:ext>
            </a:extLst>
          </p:cNvPr>
          <p:cNvSpPr/>
          <p:nvPr/>
        </p:nvSpPr>
        <p:spPr>
          <a:xfrm>
            <a:off x="6282060" y="1692605"/>
            <a:ext cx="313579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2) Collaborative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 </a:t>
            </a: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Filtering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  <p:pic>
        <p:nvPicPr>
          <p:cNvPr id="16" name="Picture 2" descr="Item-based Collaborative Filtering | Download Scientific Diagram">
            <a:extLst>
              <a:ext uri="{FF2B5EF4-FFF2-40B4-BE49-F238E27FC236}">
                <a16:creationId xmlns:a16="http://schemas.microsoft.com/office/drawing/2014/main" id="{0066994D-FF6E-49A1-8525-F1B78B7225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1852" y="3036438"/>
            <a:ext cx="5407431" cy="1838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BCB94130-F7B7-9948-92E5-CACACF90823A}"/>
              </a:ext>
            </a:extLst>
          </p:cNvPr>
          <p:cNvSpPr/>
          <p:nvPr/>
        </p:nvSpPr>
        <p:spPr>
          <a:xfrm>
            <a:off x="1039680" y="416834"/>
            <a:ext cx="2405886" cy="412909"/>
          </a:xfrm>
          <a:prstGeom prst="rect">
            <a:avLst/>
          </a:prstGeom>
          <a:solidFill>
            <a:srgbClr val="BFA9FF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CBBA7DF-9AB7-2E42-B1AF-3029D71032C1}"/>
              </a:ext>
            </a:extLst>
          </p:cNvPr>
          <p:cNvSpPr txBox="1"/>
          <p:nvPr/>
        </p:nvSpPr>
        <p:spPr>
          <a:xfrm>
            <a:off x="137015" y="264218"/>
            <a:ext cx="9252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Part 3</a:t>
            </a:r>
            <a:endParaRPr lang="ko-KR" altLang="en-US" sz="1400" b="1" spc="300" dirty="0">
              <a:solidFill>
                <a:schemeClr val="tx1">
                  <a:lumMod val="75000"/>
                  <a:lumOff val="25000"/>
                </a:schemeClr>
              </a:solidFill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E371F62-1B68-D145-BAB6-F8AD23E17DE5}"/>
              </a:ext>
            </a:extLst>
          </p:cNvPr>
          <p:cNvSpPr txBox="1"/>
          <p:nvPr/>
        </p:nvSpPr>
        <p:spPr>
          <a:xfrm>
            <a:off x="1039718" y="164636"/>
            <a:ext cx="26178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해결방안</a:t>
            </a:r>
          </a:p>
        </p:txBody>
      </p:sp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32730003-6166-314B-9B28-C840841165DF}"/>
              </a:ext>
            </a:extLst>
          </p:cNvPr>
          <p:cNvCxnSpPr>
            <a:cxnSpLocks/>
          </p:cNvCxnSpPr>
          <p:nvPr/>
        </p:nvCxnSpPr>
        <p:spPr>
          <a:xfrm>
            <a:off x="965801" y="294037"/>
            <a:ext cx="0" cy="561441"/>
          </a:xfrm>
          <a:prstGeom prst="line">
            <a:avLst/>
          </a:prstGeom>
          <a:ln w="22225">
            <a:solidFill>
              <a:srgbClr val="9965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70AF710-DFE9-604E-8075-3F317F07E375}"/>
              </a:ext>
            </a:extLst>
          </p:cNvPr>
          <p:cNvSpPr/>
          <p:nvPr/>
        </p:nvSpPr>
        <p:spPr>
          <a:xfrm>
            <a:off x="137015" y="1015017"/>
            <a:ext cx="380745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4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1. </a:t>
            </a:r>
            <a:r>
              <a:rPr lang="ko-KR" altLang="en-US" sz="24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유저의 취향 분석 </a:t>
            </a:r>
            <a:r>
              <a:rPr lang="en-US" altLang="ko-KR" sz="24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–</a:t>
            </a:r>
            <a:r>
              <a:rPr lang="ko-KR" altLang="en-US" sz="24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 </a:t>
            </a:r>
            <a:r>
              <a:rPr lang="en-US" altLang="ko-KR" sz="24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AI</a:t>
            </a:r>
            <a:endParaRPr lang="ko-KR" altLang="en-US" sz="2400" b="1" spc="300" dirty="0">
              <a:solidFill>
                <a:schemeClr val="tx1">
                  <a:lumMod val="75000"/>
                  <a:lumOff val="25000"/>
                </a:schemeClr>
              </a:solidFill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742152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otGrid">
          <a:fgClr>
            <a:schemeClr val="bg1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61E12CA6-8028-482F-BC01-4C76893108E3}"/>
              </a:ext>
            </a:extLst>
          </p:cNvPr>
          <p:cNvSpPr/>
          <p:nvPr/>
        </p:nvSpPr>
        <p:spPr>
          <a:xfrm>
            <a:off x="1062268" y="1596640"/>
            <a:ext cx="325602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3) Computer Vision - CNN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8563CD2-8C4D-4BD4-9016-4A2CB3A2DDCC}"/>
              </a:ext>
            </a:extLst>
          </p:cNvPr>
          <p:cNvSpPr/>
          <p:nvPr/>
        </p:nvSpPr>
        <p:spPr>
          <a:xfrm>
            <a:off x="7258949" y="1596640"/>
            <a:ext cx="139814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4) 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날씨 </a:t>
            </a: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API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C38752D-53C3-204E-A336-56052B39342F}"/>
              </a:ext>
            </a:extLst>
          </p:cNvPr>
          <p:cNvSpPr/>
          <p:nvPr/>
        </p:nvSpPr>
        <p:spPr>
          <a:xfrm>
            <a:off x="1039680" y="416834"/>
            <a:ext cx="2405886" cy="412909"/>
          </a:xfrm>
          <a:prstGeom prst="rect">
            <a:avLst/>
          </a:prstGeom>
          <a:solidFill>
            <a:srgbClr val="BFA9FF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68F35F3-32C9-C547-9143-B6DA8CF5EA11}"/>
              </a:ext>
            </a:extLst>
          </p:cNvPr>
          <p:cNvSpPr txBox="1"/>
          <p:nvPr/>
        </p:nvSpPr>
        <p:spPr>
          <a:xfrm>
            <a:off x="137015" y="264218"/>
            <a:ext cx="9252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Part 3</a:t>
            </a:r>
            <a:endParaRPr lang="ko-KR" altLang="en-US" sz="1400" b="1" spc="300" dirty="0">
              <a:solidFill>
                <a:schemeClr val="tx1">
                  <a:lumMod val="75000"/>
                  <a:lumOff val="25000"/>
                </a:schemeClr>
              </a:solidFill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8C63451-FEF1-A242-8AB1-FFADDC359A18}"/>
              </a:ext>
            </a:extLst>
          </p:cNvPr>
          <p:cNvSpPr txBox="1"/>
          <p:nvPr/>
        </p:nvSpPr>
        <p:spPr>
          <a:xfrm>
            <a:off x="1039718" y="164636"/>
            <a:ext cx="26178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해결방안</a:t>
            </a:r>
          </a:p>
        </p:txBody>
      </p: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C9CD2A24-004C-8F4B-98DD-502BC19F27EB}"/>
              </a:ext>
            </a:extLst>
          </p:cNvPr>
          <p:cNvCxnSpPr>
            <a:cxnSpLocks/>
          </p:cNvCxnSpPr>
          <p:nvPr/>
        </p:nvCxnSpPr>
        <p:spPr>
          <a:xfrm>
            <a:off x="965801" y="294037"/>
            <a:ext cx="0" cy="561441"/>
          </a:xfrm>
          <a:prstGeom prst="line">
            <a:avLst/>
          </a:prstGeom>
          <a:ln w="22225">
            <a:solidFill>
              <a:srgbClr val="9965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A84C975-177B-C942-A635-BC5504F86ACA}"/>
              </a:ext>
            </a:extLst>
          </p:cNvPr>
          <p:cNvSpPr/>
          <p:nvPr/>
        </p:nvSpPr>
        <p:spPr>
          <a:xfrm>
            <a:off x="137015" y="1001815"/>
            <a:ext cx="380745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4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1. </a:t>
            </a:r>
            <a:r>
              <a:rPr lang="ko-KR" altLang="en-US" sz="24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유저의 취향 분석 </a:t>
            </a:r>
            <a:r>
              <a:rPr lang="en-US" altLang="ko-KR" sz="24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–</a:t>
            </a:r>
            <a:r>
              <a:rPr lang="ko-KR" altLang="en-US" sz="24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 </a:t>
            </a:r>
            <a:r>
              <a:rPr lang="en-US" altLang="ko-KR" sz="24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AI</a:t>
            </a:r>
            <a:endParaRPr lang="ko-KR" altLang="en-US" sz="2400" b="1" spc="300" dirty="0">
              <a:solidFill>
                <a:schemeClr val="tx1">
                  <a:lumMod val="75000"/>
                  <a:lumOff val="25000"/>
                </a:schemeClr>
              </a:solidFill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2498CFD-5BED-8248-960B-DEFA531461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8019" y="2414527"/>
            <a:ext cx="2619505" cy="2619505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3E342C7C-EC7C-A84B-BA16-C3BB226610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0278" y="4014002"/>
            <a:ext cx="5263032" cy="2679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860D32C7-EF63-6044-9DD9-0D0A005210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6" t="1161" r="28889" b="1354"/>
          <a:stretch/>
        </p:blipFill>
        <p:spPr bwMode="auto">
          <a:xfrm>
            <a:off x="385127" y="2129910"/>
            <a:ext cx="5249072" cy="2299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893032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otGrid">
          <a:fgClr>
            <a:schemeClr val="bg1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대각선 방향의 모서리가 잘린 사각형 4">
            <a:extLst>
              <a:ext uri="{FF2B5EF4-FFF2-40B4-BE49-F238E27FC236}">
                <a16:creationId xmlns:a16="http://schemas.microsoft.com/office/drawing/2014/main" id="{239512AA-7D18-2844-AC21-8E67C176E6C2}"/>
              </a:ext>
            </a:extLst>
          </p:cNvPr>
          <p:cNvSpPr/>
          <p:nvPr/>
        </p:nvSpPr>
        <p:spPr>
          <a:xfrm>
            <a:off x="7546204" y="3893408"/>
            <a:ext cx="4045726" cy="1361474"/>
          </a:xfrm>
          <a:prstGeom prst="snip2DiagRect">
            <a:avLst/>
          </a:prstGeom>
          <a:solidFill>
            <a:srgbClr val="9965CC">
              <a:alpha val="8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5C1942F2-6818-435A-B16C-6006A939991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99641" y="2117897"/>
            <a:ext cx="2700200" cy="1907017"/>
          </a:xfrm>
          <a:prstGeom prst="rect">
            <a:avLst/>
          </a:prstGeom>
        </p:spPr>
      </p:pic>
      <p:pic>
        <p:nvPicPr>
          <p:cNvPr id="15" name="Picture 6" descr="블록체인 기술을 바라보는 시각. 블록체인 기술을 한마디로 정의하기는 어렵다. 개념이 명확하게 정리되지… | by Giljae Joo  (주길재) | Medium">
            <a:extLst>
              <a:ext uri="{FF2B5EF4-FFF2-40B4-BE49-F238E27FC236}">
                <a16:creationId xmlns:a16="http://schemas.microsoft.com/office/drawing/2014/main" id="{D8FBB03F-E87E-46AA-8F11-29FE546AD2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821" y="3669640"/>
            <a:ext cx="3000813" cy="1999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6C38752D-53C3-204E-A336-56052B39342F}"/>
              </a:ext>
            </a:extLst>
          </p:cNvPr>
          <p:cNvSpPr/>
          <p:nvPr/>
        </p:nvSpPr>
        <p:spPr>
          <a:xfrm>
            <a:off x="1039680" y="416834"/>
            <a:ext cx="2405886" cy="412909"/>
          </a:xfrm>
          <a:prstGeom prst="rect">
            <a:avLst/>
          </a:prstGeom>
          <a:solidFill>
            <a:srgbClr val="BFA9FF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68F35F3-32C9-C547-9143-B6DA8CF5EA11}"/>
              </a:ext>
            </a:extLst>
          </p:cNvPr>
          <p:cNvSpPr txBox="1"/>
          <p:nvPr/>
        </p:nvSpPr>
        <p:spPr>
          <a:xfrm>
            <a:off x="137015" y="264218"/>
            <a:ext cx="9252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Part 3</a:t>
            </a:r>
            <a:endParaRPr lang="ko-KR" altLang="en-US" sz="1400" b="1" spc="300" dirty="0">
              <a:solidFill>
                <a:schemeClr val="tx1">
                  <a:lumMod val="75000"/>
                  <a:lumOff val="25000"/>
                </a:schemeClr>
              </a:solidFill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8C63451-FEF1-A242-8AB1-FFADDC359A18}"/>
              </a:ext>
            </a:extLst>
          </p:cNvPr>
          <p:cNvSpPr txBox="1"/>
          <p:nvPr/>
        </p:nvSpPr>
        <p:spPr>
          <a:xfrm>
            <a:off x="1039718" y="164636"/>
            <a:ext cx="26178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해결방안</a:t>
            </a:r>
          </a:p>
        </p:txBody>
      </p: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C9CD2A24-004C-8F4B-98DD-502BC19F27EB}"/>
              </a:ext>
            </a:extLst>
          </p:cNvPr>
          <p:cNvCxnSpPr>
            <a:cxnSpLocks/>
          </p:cNvCxnSpPr>
          <p:nvPr/>
        </p:nvCxnSpPr>
        <p:spPr>
          <a:xfrm>
            <a:off x="965801" y="294037"/>
            <a:ext cx="0" cy="561441"/>
          </a:xfrm>
          <a:prstGeom prst="line">
            <a:avLst/>
          </a:prstGeom>
          <a:ln w="22225">
            <a:solidFill>
              <a:srgbClr val="9965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A84C975-177B-C942-A635-BC5504F86ACA}"/>
              </a:ext>
            </a:extLst>
          </p:cNvPr>
          <p:cNvSpPr/>
          <p:nvPr/>
        </p:nvSpPr>
        <p:spPr>
          <a:xfrm>
            <a:off x="137015" y="1011543"/>
            <a:ext cx="188545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2. </a:t>
            </a:r>
            <a:r>
              <a:rPr lang="ko-KR" altLang="en-US" sz="2400" b="1" spc="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블록체인</a:t>
            </a:r>
            <a:endParaRPr lang="ko-KR" altLang="en-US" sz="2400" b="1" spc="300" dirty="0">
              <a:solidFill>
                <a:schemeClr val="tx1">
                  <a:lumMod val="75000"/>
                  <a:lumOff val="25000"/>
                </a:schemeClr>
              </a:solidFill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903AF48-04A8-8445-9391-7A457F77B1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3147" y="2319540"/>
            <a:ext cx="2700200" cy="27002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192B3F30-6DD5-DB42-9CD8-4BC02D715EC0}"/>
              </a:ext>
            </a:extLst>
          </p:cNvPr>
          <p:cNvSpPr txBox="1"/>
          <p:nvPr/>
        </p:nvSpPr>
        <p:spPr>
          <a:xfrm>
            <a:off x="7783939" y="2746310"/>
            <a:ext cx="32656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추후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,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 안정된 시스템을 구축한 뒤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 algn="ctr"/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별도의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DB</a:t>
            </a:r>
            <a:r>
              <a:rPr lang="ko-KR" alt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를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 운영함과 동시에 </a:t>
            </a:r>
            <a:r>
              <a:rPr lang="ko-KR" alt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하이브리드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DB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 운영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7DD653C-CAB3-2F47-B2F2-391972E2F94F}"/>
              </a:ext>
            </a:extLst>
          </p:cNvPr>
          <p:cNvSpPr txBox="1"/>
          <p:nvPr/>
        </p:nvSpPr>
        <p:spPr>
          <a:xfrm>
            <a:off x="7739695" y="4122532"/>
            <a:ext cx="38079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b="1" dirty="0">
                <a:solidFill>
                  <a:schemeClr val="bg1"/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다른 </a:t>
            </a:r>
            <a:r>
              <a:rPr lang="ko-KR" altLang="en-US" b="1" dirty="0" err="1">
                <a:solidFill>
                  <a:schemeClr val="bg1"/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어플들과의</a:t>
            </a:r>
            <a:r>
              <a:rPr lang="ko-KR" altLang="en-US" b="1" dirty="0">
                <a:solidFill>
                  <a:schemeClr val="bg1"/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 차별성</a:t>
            </a:r>
            <a:endParaRPr lang="en-US" altLang="ko-KR" b="1" dirty="0">
              <a:solidFill>
                <a:schemeClr val="bg1"/>
              </a:solidFill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b="1" dirty="0">
                <a:solidFill>
                  <a:schemeClr val="bg1"/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사용자들에게 수익 제공</a:t>
            </a:r>
            <a:endParaRPr lang="en-US" altLang="ko-KR" b="1" dirty="0">
              <a:solidFill>
                <a:schemeClr val="bg1"/>
              </a:solidFill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b="1" dirty="0">
                <a:solidFill>
                  <a:schemeClr val="bg1"/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데이터 소유권에 대한 문제 해결 가능</a:t>
            </a:r>
            <a:endParaRPr lang="en-US" altLang="ko-KR" b="1" dirty="0">
              <a:solidFill>
                <a:schemeClr val="bg1"/>
              </a:solidFill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75815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</TotalTime>
  <Words>366</Words>
  <Application>Microsoft Macintosh PowerPoint</Application>
  <PresentationFormat>와이드스크린</PresentationFormat>
  <Paragraphs>117</Paragraphs>
  <Slides>15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3" baseType="lpstr">
      <vt:lpstr>NanumSquareOTF_ac Light</vt:lpstr>
      <vt:lpstr>Calibri Light</vt:lpstr>
      <vt:lpstr>NanumSquareOTF_ac ExtraBold</vt:lpstr>
      <vt:lpstr>NanumSquareOTF_ac</vt:lpstr>
      <vt:lpstr>Calibri</vt:lpstr>
      <vt:lpstr>NanumSquareOTF_ac Bold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dlgpdms09</dc:creator>
  <cp:lastModifiedBy>dlgpdms09</cp:lastModifiedBy>
  <cp:revision>11</cp:revision>
  <dcterms:created xsi:type="dcterms:W3CDTF">2020-11-26T08:51:03Z</dcterms:created>
  <dcterms:modified xsi:type="dcterms:W3CDTF">2020-11-26T10:47:42Z</dcterms:modified>
</cp:coreProperties>
</file>